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5"/>
  </p:notesMasterIdLst>
  <p:sldIdLst>
    <p:sldId id="256" r:id="rId2"/>
    <p:sldId id="263" r:id="rId3"/>
    <p:sldId id="264" r:id="rId4"/>
    <p:sldId id="260" r:id="rId5"/>
    <p:sldId id="261" r:id="rId6"/>
    <p:sldId id="262" r:id="rId7"/>
    <p:sldId id="268" r:id="rId8"/>
    <p:sldId id="269" r:id="rId9"/>
    <p:sldId id="270" r:id="rId10"/>
    <p:sldId id="271" r:id="rId11"/>
    <p:sldId id="272" r:id="rId12"/>
    <p:sldId id="273" r:id="rId13"/>
    <p:sldId id="275" r:id="rId14"/>
    <p:sldId id="276" r:id="rId15"/>
    <p:sldId id="277" r:id="rId16"/>
    <p:sldId id="274" r:id="rId17"/>
    <p:sldId id="278" r:id="rId18"/>
    <p:sldId id="279" r:id="rId19"/>
    <p:sldId id="280" r:id="rId20"/>
    <p:sldId id="281" r:id="rId21"/>
    <p:sldId id="282" r:id="rId22"/>
    <p:sldId id="287" r:id="rId23"/>
    <p:sldId id="285" r:id="rId24"/>
    <p:sldId id="257" r:id="rId25"/>
    <p:sldId id="284" r:id="rId26"/>
    <p:sldId id="286" r:id="rId27"/>
    <p:sldId id="267" r:id="rId28"/>
    <p:sldId id="288" r:id="rId29"/>
    <p:sldId id="291" r:id="rId30"/>
    <p:sldId id="290" r:id="rId31"/>
    <p:sldId id="292" r:id="rId32"/>
    <p:sldId id="293" r:id="rId33"/>
    <p:sldId id="289" r:id="rId3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7361" autoAdjust="0"/>
  </p:normalViewPr>
  <p:slideViewPr>
    <p:cSldViewPr snapToGrid="0">
      <p:cViewPr varScale="1">
        <p:scale>
          <a:sx n="63" d="100"/>
          <a:sy n="63" d="100"/>
        </p:scale>
        <p:origin x="80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40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4F878C-76BD-4837-A11F-79B88B9ACEB2}" type="datetimeFigureOut">
              <a:rPr lang="zh-CN" altLang="en-US" smtClean="0"/>
              <a:t>2017/12/25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639243-85A8-4CD5-A211-A8FA5ACDDF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14488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639243-85A8-4CD5-A211-A8FA5ACDDFF2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56256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今天的展示主要分为以下六个部分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639243-85A8-4CD5-A211-A8FA5ACDDFF2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4066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dirty="0">
                <a:latin typeface="仿宋" panose="02010609060101010101" pitchFamily="49" charset="-122"/>
                <a:ea typeface="仿宋" panose="02010609060101010101" pitchFamily="49" charset="-122"/>
              </a:rPr>
              <a:t>一方面，利用超声波传感器，检测小车前方障碍物的距离，然后把数据传送给单片机，人工设计算法判断不同情况下小车的移动情况，通过超声波不断的循环检测周边环境的情况进行自动避障；</a:t>
            </a:r>
            <a:endParaRPr lang="en-US" altLang="zh-CN" sz="12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zh-CN" sz="1200" dirty="0">
                <a:latin typeface="仿宋" panose="02010609060101010101" pitchFamily="49" charset="-122"/>
                <a:ea typeface="仿宋" panose="02010609060101010101" pitchFamily="49" charset="-122"/>
              </a:rPr>
              <a:t>另一方面，使用深度学习算法，建立神经网络模型，对于小车上的摄像头捕捉的图像进行处理，向小车传回指令，实现智能识路。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639243-85A8-4CD5-A211-A8FA5ACDDFF2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7850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这是我们的前期采购清单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639243-85A8-4CD5-A211-A8FA5ACDDFF2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52867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由于任务多且繁杂，我们按照阶段进行任务分解，方便任务的组织与完成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639243-85A8-4CD5-A211-A8FA5ACDDFF2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92677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在第二阶段，我们对比了多种图片分析办法，最终决定利用色彩直方图进行分析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639243-85A8-4CD5-A211-A8FA5ACDDFF2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22084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算法实时统计出所有像素信息，计算出人为划分的区域内的指定像素数量，譬如这里我们识别左、中、右部分的红色像素块，来判断小车转向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639243-85A8-4CD5-A211-A8FA5ACDDFF2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1278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和之前一样，利用无线网络和蓝牙实现视频的上传和指令的发送</a:t>
            </a:r>
            <a:endParaRPr lang="en-US" altLang="zh-CN" dirty="0"/>
          </a:p>
          <a:p>
            <a:r>
              <a:rPr lang="zh-CN" altLang="en-US" dirty="0"/>
              <a:t>值得注意的是，单片机端在处理指令的时候有一个停顿的环节，我们马上回来讲为什么要这样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639243-85A8-4CD5-A211-A8FA5ACDDFF2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21908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D165A571-3A82-46A0-8FB8-6C8F9BE13270}" type="datetimeFigureOut">
              <a:rPr lang="zh-CN" altLang="en-US" smtClean="0"/>
              <a:t>2017/12/25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4B185177-3AC5-4CF5-8D83-1F5BDC91300C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29068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65A571-3A82-46A0-8FB8-6C8F9BE13270}" type="datetimeFigureOut">
              <a:rPr lang="zh-CN" altLang="en-US" smtClean="0"/>
              <a:t>2017/12/25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85177-3AC5-4CF5-8D83-1F5BDC91300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99486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65A571-3A82-46A0-8FB8-6C8F9BE13270}" type="datetimeFigureOut">
              <a:rPr lang="zh-CN" altLang="en-US" smtClean="0"/>
              <a:t>2017/12/25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85177-3AC5-4CF5-8D83-1F5BDC91300C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87651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65A571-3A82-46A0-8FB8-6C8F9BE13270}" type="datetimeFigureOut">
              <a:rPr lang="zh-CN" altLang="en-US" smtClean="0"/>
              <a:t>2017/12/25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85177-3AC5-4CF5-8D83-1F5BDC91300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37077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65A571-3A82-46A0-8FB8-6C8F9BE13270}" type="datetimeFigureOut">
              <a:rPr lang="zh-CN" altLang="en-US" smtClean="0"/>
              <a:t>2017/12/25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85177-3AC5-4CF5-8D83-1F5BDC91300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52762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言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65A571-3A82-46A0-8FB8-6C8F9BE13270}" type="datetimeFigureOut">
              <a:rPr lang="zh-CN" altLang="en-US" smtClean="0"/>
              <a:t>2017/12/25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85177-3AC5-4CF5-8D83-1F5BDC91300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08798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65A571-3A82-46A0-8FB8-6C8F9BE13270}" type="datetimeFigureOut">
              <a:rPr lang="zh-CN" altLang="en-US" smtClean="0"/>
              <a:t>2017/12/25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85177-3AC5-4CF5-8D83-1F5BDC91300C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92799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65A571-3A82-46A0-8FB8-6C8F9BE13270}" type="datetimeFigureOut">
              <a:rPr lang="zh-CN" altLang="en-US" smtClean="0"/>
              <a:t>2017/12/25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85177-3AC5-4CF5-8D83-1F5BDC91300C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656730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65A571-3A82-46A0-8FB8-6C8F9BE13270}" type="datetimeFigureOut">
              <a:rPr lang="zh-CN" altLang="en-US" smtClean="0"/>
              <a:t>2017/12/25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85177-3AC5-4CF5-8D83-1F5BDC91300C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04042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65A571-3A82-46A0-8FB8-6C8F9BE13270}" type="datetimeFigureOut">
              <a:rPr lang="zh-CN" altLang="en-US" smtClean="0"/>
              <a:t>2017/12/25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85177-3AC5-4CF5-8D83-1F5BDC91300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98740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65A571-3A82-46A0-8FB8-6C8F9BE13270}" type="datetimeFigureOut">
              <a:rPr lang="zh-CN" altLang="en-US" smtClean="0"/>
              <a:t>2017/12/25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85177-3AC5-4CF5-8D83-1F5BDC91300C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97397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65A571-3A82-46A0-8FB8-6C8F9BE13270}" type="datetimeFigureOut">
              <a:rPr lang="zh-CN" altLang="en-US" smtClean="0"/>
              <a:t>2017/12/25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85177-3AC5-4CF5-8D83-1F5BDC91300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36060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65A571-3A82-46A0-8FB8-6C8F9BE13270}" type="datetimeFigureOut">
              <a:rPr lang="zh-CN" altLang="en-US" smtClean="0"/>
              <a:t>2017/12/25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85177-3AC5-4CF5-8D83-1F5BDC91300C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70751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65A571-3A82-46A0-8FB8-6C8F9BE13270}" type="datetimeFigureOut">
              <a:rPr lang="zh-CN" altLang="en-US" smtClean="0"/>
              <a:t>2017/12/25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85177-3AC5-4CF5-8D83-1F5BDC91300C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64327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65A571-3A82-46A0-8FB8-6C8F9BE13270}" type="datetimeFigureOut">
              <a:rPr lang="zh-CN" altLang="en-US" smtClean="0"/>
              <a:t>2017/12/25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85177-3AC5-4CF5-8D83-1F5BDC91300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09547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65A571-3A82-46A0-8FB8-6C8F9BE13270}" type="datetimeFigureOut">
              <a:rPr lang="zh-CN" altLang="en-US" smtClean="0"/>
              <a:t>2017/12/25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85177-3AC5-4CF5-8D83-1F5BDC91300C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59925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65A571-3A82-46A0-8FB8-6C8F9BE13270}" type="datetimeFigureOut">
              <a:rPr lang="zh-CN" altLang="en-US" smtClean="0"/>
              <a:t>2017/12/25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85177-3AC5-4CF5-8D83-1F5BDC91300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99177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165A571-3A82-46A0-8FB8-6C8F9BE13270}" type="datetimeFigureOut">
              <a:rPr lang="zh-CN" altLang="en-US" smtClean="0"/>
              <a:t>2017/12/25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4B185177-3AC5-4CF5-8D83-1F5BDC91300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82480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93B173-11CE-4D8D-885F-2529B125815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人工智能小车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2D061A5-AF21-46C6-86F8-F110BE30ADA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pPr algn="r"/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组长：赵元培 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algn="r"/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组员：胡景文 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algn="r"/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            杨文清</a:t>
            </a:r>
          </a:p>
        </p:txBody>
      </p:sp>
    </p:spTree>
    <p:extLst>
      <p:ext uri="{BB962C8B-B14F-4D97-AF65-F5344CB8AC3E}">
        <p14:creationId xmlns:p14="http://schemas.microsoft.com/office/powerpoint/2010/main" val="19299927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AF7680-1F34-4C1F-B8B8-9937E76F2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视频展示</a:t>
            </a:r>
            <a:b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</a:b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94EC98F-1F01-4730-8300-54FC050B56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请欣赏本小组的展示视频</a:t>
            </a:r>
          </a:p>
        </p:txBody>
      </p:sp>
    </p:spTree>
    <p:extLst>
      <p:ext uri="{BB962C8B-B14F-4D97-AF65-F5344CB8AC3E}">
        <p14:creationId xmlns:p14="http://schemas.microsoft.com/office/powerpoint/2010/main" val="7241707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C059CCB-BF72-416B-9721-E8199F9E5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功能：追踪物体</a:t>
            </a:r>
            <a:b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</a:b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1EED652-32C0-4D0E-BD1D-0C1550C8AC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1885882"/>
          </a:xfrm>
        </p:spPr>
        <p:txBody>
          <a:bodyPr>
            <a:normAutofit/>
          </a:bodyPr>
          <a:lstStyle/>
          <a:p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最终功能之一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实现对于某种特定颜色物体的追踪，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并且当距离物体充分近时会停止追逐</a:t>
            </a:r>
          </a:p>
        </p:txBody>
      </p:sp>
    </p:spTree>
    <p:extLst>
      <p:ext uri="{BB962C8B-B14F-4D97-AF65-F5344CB8AC3E}">
        <p14:creationId xmlns:p14="http://schemas.microsoft.com/office/powerpoint/2010/main" val="36051080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1">
            <a:extLst>
              <a:ext uri="{FF2B5EF4-FFF2-40B4-BE49-F238E27FC236}">
                <a16:creationId xmlns:a16="http://schemas.microsoft.com/office/drawing/2014/main" id="{AE615F2C-6703-4234-B671-14D4A036D7BB}"/>
              </a:ext>
            </a:extLst>
          </p:cNvPr>
          <p:cNvSpPr/>
          <p:nvPr/>
        </p:nvSpPr>
        <p:spPr>
          <a:xfrm>
            <a:off x="4732869" y="1397001"/>
            <a:ext cx="1667933" cy="6096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车载摄像头</a:t>
            </a: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E9BFDA08-5B2E-4D4C-90DD-51429FB121CF}"/>
              </a:ext>
            </a:extLst>
          </p:cNvPr>
          <p:cNvSpPr/>
          <p:nvPr/>
        </p:nvSpPr>
        <p:spPr>
          <a:xfrm>
            <a:off x="9347202" y="1397001"/>
            <a:ext cx="1667933" cy="6096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dirty="0">
                <a:solidFill>
                  <a:schemeClr val="dk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处理算法</a:t>
            </a: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54F19B2A-522E-44C9-A84C-B949DD98A66E}"/>
              </a:ext>
            </a:extLst>
          </p:cNvPr>
          <p:cNvSpPr/>
          <p:nvPr/>
        </p:nvSpPr>
        <p:spPr>
          <a:xfrm>
            <a:off x="3758143" y="4766734"/>
            <a:ext cx="1667933" cy="6096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dirty="0">
                <a:solidFill>
                  <a:schemeClr val="dk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停止</a:t>
            </a: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E0139DD8-2444-4DD0-9934-CFE04D76B60C}"/>
              </a:ext>
            </a:extLst>
          </p:cNvPr>
          <p:cNvSpPr/>
          <p:nvPr/>
        </p:nvSpPr>
        <p:spPr>
          <a:xfrm>
            <a:off x="5651502" y="4766734"/>
            <a:ext cx="1667933" cy="6096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dirty="0">
                <a:solidFill>
                  <a:schemeClr val="dk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执行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A00FBA73-DA51-4C31-A6BC-267F3CC444D9}"/>
              </a:ext>
            </a:extLst>
          </p:cNvPr>
          <p:cNvSpPr/>
          <p:nvPr/>
        </p:nvSpPr>
        <p:spPr>
          <a:xfrm>
            <a:off x="4732869" y="2319866"/>
            <a:ext cx="1667933" cy="6096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dirty="0">
                <a:solidFill>
                  <a:schemeClr val="dk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超声波传感器</a:t>
            </a:r>
          </a:p>
        </p:txBody>
      </p:sp>
      <p:sp>
        <p:nvSpPr>
          <p:cNvPr id="10" name="菱形 9">
            <a:extLst>
              <a:ext uri="{FF2B5EF4-FFF2-40B4-BE49-F238E27FC236}">
                <a16:creationId xmlns:a16="http://schemas.microsoft.com/office/drawing/2014/main" id="{DBD474CC-EA3E-451E-BFD9-404820AEA525}"/>
              </a:ext>
            </a:extLst>
          </p:cNvPr>
          <p:cNvSpPr/>
          <p:nvPr/>
        </p:nvSpPr>
        <p:spPr>
          <a:xfrm>
            <a:off x="4194178" y="3462867"/>
            <a:ext cx="2745316" cy="524935"/>
          </a:xfrm>
          <a:prstGeom prst="diamond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dirty="0">
                <a:solidFill>
                  <a:schemeClr val="dk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Dis &lt; min ?</a:t>
            </a:r>
            <a:endParaRPr lang="zh-CN" altLang="en-US" dirty="0">
              <a:solidFill>
                <a:schemeClr val="dk1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15270591-4573-4801-B070-7410ADFD106B}"/>
              </a:ext>
            </a:extLst>
          </p:cNvPr>
          <p:cNvCxnSpPr>
            <a:stCxn id="2" idx="3"/>
            <a:endCxn id="6" idx="1"/>
          </p:cNvCxnSpPr>
          <p:nvPr/>
        </p:nvCxnSpPr>
        <p:spPr>
          <a:xfrm>
            <a:off x="6400802" y="1701801"/>
            <a:ext cx="2946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5FA04600-0996-4E92-A80B-BD2FCC72F9B9}"/>
              </a:ext>
            </a:extLst>
          </p:cNvPr>
          <p:cNvSpPr txBox="1"/>
          <p:nvPr/>
        </p:nvSpPr>
        <p:spPr>
          <a:xfrm>
            <a:off x="7344835" y="1405467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传输画面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EC6055C6-0092-44D1-8C9F-40F1AEA7992F}"/>
              </a:ext>
            </a:extLst>
          </p:cNvPr>
          <p:cNvSpPr txBox="1"/>
          <p:nvPr/>
        </p:nvSpPr>
        <p:spPr>
          <a:xfrm>
            <a:off x="4919136" y="855131"/>
            <a:ext cx="1854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单片机端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31C5879E-50E1-4CFF-B23A-1A3ACD665648}"/>
              </a:ext>
            </a:extLst>
          </p:cNvPr>
          <p:cNvSpPr txBox="1"/>
          <p:nvPr/>
        </p:nvSpPr>
        <p:spPr>
          <a:xfrm>
            <a:off x="9829802" y="855131"/>
            <a:ext cx="1854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仿宋" panose="02010609060101010101" pitchFamily="49" charset="-122"/>
                <a:ea typeface="仿宋" panose="02010609060101010101" pitchFamily="49" charset="-122"/>
              </a:rPr>
              <a:t>PC</a:t>
            </a:r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端</a:t>
            </a:r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5CDC1472-C829-46CE-8EB3-43342CB74617}"/>
              </a:ext>
            </a:extLst>
          </p:cNvPr>
          <p:cNvCxnSpPr/>
          <p:nvPr/>
        </p:nvCxnSpPr>
        <p:spPr>
          <a:xfrm>
            <a:off x="8068735" y="677333"/>
            <a:ext cx="0" cy="5435600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BB7B270E-17B1-43B8-89B0-C87DB60D15DE}"/>
              </a:ext>
            </a:extLst>
          </p:cNvPr>
          <p:cNvCxnSpPr>
            <a:stCxn id="2" idx="2"/>
            <a:endCxn id="9" idx="0"/>
          </p:cNvCxnSpPr>
          <p:nvPr/>
        </p:nvCxnSpPr>
        <p:spPr>
          <a:xfrm>
            <a:off x="5566836" y="2006601"/>
            <a:ext cx="0" cy="3132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247FC753-C4AC-498A-8518-24F89349F2C0}"/>
              </a:ext>
            </a:extLst>
          </p:cNvPr>
          <p:cNvCxnSpPr>
            <a:cxnSpLocks/>
            <a:stCxn id="9" idx="2"/>
            <a:endCxn id="10" idx="0"/>
          </p:cNvCxnSpPr>
          <p:nvPr/>
        </p:nvCxnSpPr>
        <p:spPr>
          <a:xfrm>
            <a:off x="5566836" y="2929466"/>
            <a:ext cx="0" cy="5334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连接符: 肘形 26">
            <a:extLst>
              <a:ext uri="{FF2B5EF4-FFF2-40B4-BE49-F238E27FC236}">
                <a16:creationId xmlns:a16="http://schemas.microsoft.com/office/drawing/2014/main" id="{9A89A155-D2EC-4262-8AB3-BA2195C2E3EB}"/>
              </a:ext>
            </a:extLst>
          </p:cNvPr>
          <p:cNvCxnSpPr>
            <a:cxnSpLocks/>
            <a:stCxn id="10" idx="3"/>
            <a:endCxn id="8" idx="0"/>
          </p:cNvCxnSpPr>
          <p:nvPr/>
        </p:nvCxnSpPr>
        <p:spPr>
          <a:xfrm flipH="1">
            <a:off x="6485469" y="3725335"/>
            <a:ext cx="454025" cy="1041399"/>
          </a:xfrm>
          <a:prstGeom prst="bentConnector4">
            <a:avLst>
              <a:gd name="adj1" fmla="val -50350"/>
              <a:gd name="adj2" fmla="val 6260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连接符: 肘形 29">
            <a:extLst>
              <a:ext uri="{FF2B5EF4-FFF2-40B4-BE49-F238E27FC236}">
                <a16:creationId xmlns:a16="http://schemas.microsoft.com/office/drawing/2014/main" id="{6056C1CF-7210-4E5D-AAFB-85FDAE691634}"/>
              </a:ext>
            </a:extLst>
          </p:cNvPr>
          <p:cNvCxnSpPr>
            <a:cxnSpLocks/>
            <a:stCxn id="10" idx="1"/>
            <a:endCxn id="7" idx="0"/>
          </p:cNvCxnSpPr>
          <p:nvPr/>
        </p:nvCxnSpPr>
        <p:spPr>
          <a:xfrm rot="10800000" flipH="1" flipV="1">
            <a:off x="4194178" y="3725334"/>
            <a:ext cx="397932" cy="1041399"/>
          </a:xfrm>
          <a:prstGeom prst="bentConnector4">
            <a:avLst>
              <a:gd name="adj1" fmla="val -57447"/>
              <a:gd name="adj2" fmla="val 6260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框 31">
            <a:extLst>
              <a:ext uri="{FF2B5EF4-FFF2-40B4-BE49-F238E27FC236}">
                <a16:creationId xmlns:a16="http://schemas.microsoft.com/office/drawing/2014/main" id="{7673D9FD-8715-44AE-9D99-9549B70137D9}"/>
              </a:ext>
            </a:extLst>
          </p:cNvPr>
          <p:cNvSpPr txBox="1"/>
          <p:nvPr/>
        </p:nvSpPr>
        <p:spPr>
          <a:xfrm>
            <a:off x="4283600" y="3931168"/>
            <a:ext cx="476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Y</a:t>
            </a:r>
            <a:endParaRPr lang="zh-CN" altLang="en-US" dirty="0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98D37A5A-2B28-4806-90CC-65EF1CE90235}"/>
              </a:ext>
            </a:extLst>
          </p:cNvPr>
          <p:cNvSpPr txBox="1"/>
          <p:nvPr/>
        </p:nvSpPr>
        <p:spPr>
          <a:xfrm>
            <a:off x="6520391" y="3933802"/>
            <a:ext cx="476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N</a:t>
            </a:r>
            <a:endParaRPr lang="zh-CN" altLang="en-US" dirty="0"/>
          </a:p>
        </p:txBody>
      </p:sp>
      <p:cxnSp>
        <p:nvCxnSpPr>
          <p:cNvPr id="36" name="连接符: 肘形 35">
            <a:extLst>
              <a:ext uri="{FF2B5EF4-FFF2-40B4-BE49-F238E27FC236}">
                <a16:creationId xmlns:a16="http://schemas.microsoft.com/office/drawing/2014/main" id="{DF41703F-5F03-44F4-8346-FE60BB1E2350}"/>
              </a:ext>
            </a:extLst>
          </p:cNvPr>
          <p:cNvCxnSpPr>
            <a:cxnSpLocks/>
            <a:endCxn id="2" idx="1"/>
          </p:cNvCxnSpPr>
          <p:nvPr/>
        </p:nvCxnSpPr>
        <p:spPr>
          <a:xfrm rot="5400000" flipH="1" flipV="1">
            <a:off x="2061901" y="3230301"/>
            <a:ext cx="4199468" cy="114246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4D4770D5-23AE-40B7-8306-E869B808BC7D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4592110" y="5376334"/>
            <a:ext cx="925643" cy="6180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id="{18E56239-B4DA-455C-BE89-B8C3E721BB82}"/>
              </a:ext>
            </a:extLst>
          </p:cNvPr>
          <p:cNvCxnSpPr>
            <a:cxnSpLocks/>
            <a:stCxn id="8" idx="2"/>
          </p:cNvCxnSpPr>
          <p:nvPr/>
        </p:nvCxnSpPr>
        <p:spPr>
          <a:xfrm flipH="1">
            <a:off x="5517753" y="5376334"/>
            <a:ext cx="967716" cy="6180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>
            <a:extLst>
              <a:ext uri="{FF2B5EF4-FFF2-40B4-BE49-F238E27FC236}">
                <a16:creationId xmlns:a16="http://schemas.microsoft.com/office/drawing/2014/main" id="{DE0BE66B-E05E-4039-97A6-9680CC3D24A9}"/>
              </a:ext>
            </a:extLst>
          </p:cNvPr>
          <p:cNvCxnSpPr/>
          <p:nvPr/>
        </p:nvCxnSpPr>
        <p:spPr>
          <a:xfrm flipH="1">
            <a:off x="3589606" y="5994398"/>
            <a:ext cx="192894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>
            <a:extLst>
              <a:ext uri="{FF2B5EF4-FFF2-40B4-BE49-F238E27FC236}">
                <a16:creationId xmlns:a16="http://schemas.microsoft.com/office/drawing/2014/main" id="{7A972C04-B143-42CC-B002-C28EF3EC0A2E}"/>
              </a:ext>
            </a:extLst>
          </p:cNvPr>
          <p:cNvCxnSpPr/>
          <p:nvPr/>
        </p:nvCxnSpPr>
        <p:spPr>
          <a:xfrm flipV="1">
            <a:off x="3590401" y="5816600"/>
            <a:ext cx="0" cy="1777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连接符: 肘形 50">
            <a:extLst>
              <a:ext uri="{FF2B5EF4-FFF2-40B4-BE49-F238E27FC236}">
                <a16:creationId xmlns:a16="http://schemas.microsoft.com/office/drawing/2014/main" id="{46FED2F3-42A3-434F-ADD8-F3E118996C79}"/>
              </a:ext>
            </a:extLst>
          </p:cNvPr>
          <p:cNvCxnSpPr>
            <a:stCxn id="6" idx="2"/>
            <a:endCxn id="8" idx="3"/>
          </p:cNvCxnSpPr>
          <p:nvPr/>
        </p:nvCxnSpPr>
        <p:spPr>
          <a:xfrm rot="5400000">
            <a:off x="7217836" y="2108200"/>
            <a:ext cx="3064933" cy="286173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文本框 51">
            <a:extLst>
              <a:ext uri="{FF2B5EF4-FFF2-40B4-BE49-F238E27FC236}">
                <a16:creationId xmlns:a16="http://schemas.microsoft.com/office/drawing/2014/main" id="{DDCE26A2-A876-4298-A654-817AFE3E47D5}"/>
              </a:ext>
            </a:extLst>
          </p:cNvPr>
          <p:cNvSpPr txBox="1"/>
          <p:nvPr/>
        </p:nvSpPr>
        <p:spPr>
          <a:xfrm>
            <a:off x="9500670" y="2624666"/>
            <a:ext cx="65826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左转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右转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直行</a:t>
            </a: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7B43F29D-F5BA-4083-A04D-ECC244535E14}"/>
              </a:ext>
            </a:extLst>
          </p:cNvPr>
          <p:cNvSpPr txBox="1"/>
          <p:nvPr/>
        </p:nvSpPr>
        <p:spPr>
          <a:xfrm>
            <a:off x="1862761" y="2176967"/>
            <a:ext cx="861774" cy="350840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4400" dirty="0">
                <a:latin typeface="仿宋" panose="02010609060101010101" pitchFamily="49" charset="-122"/>
                <a:ea typeface="仿宋" panose="02010609060101010101" pitchFamily="49" charset="-122"/>
              </a:rPr>
              <a:t>实现逻辑</a:t>
            </a:r>
          </a:p>
        </p:txBody>
      </p:sp>
    </p:spTree>
    <p:extLst>
      <p:ext uri="{BB962C8B-B14F-4D97-AF65-F5344CB8AC3E}">
        <p14:creationId xmlns:p14="http://schemas.microsoft.com/office/powerpoint/2010/main" val="33029028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>
            <a:extLst>
              <a:ext uri="{FF2B5EF4-FFF2-40B4-BE49-F238E27FC236}">
                <a16:creationId xmlns:a16="http://schemas.microsoft.com/office/drawing/2014/main" id="{A6E07D42-8A62-4B92-A085-D4878300CC41}"/>
              </a:ext>
            </a:extLst>
          </p:cNvPr>
          <p:cNvGrpSpPr/>
          <p:nvPr/>
        </p:nvGrpSpPr>
        <p:grpSpPr>
          <a:xfrm>
            <a:off x="5943340" y="1365776"/>
            <a:ext cx="5808394" cy="3900489"/>
            <a:chOff x="3589606" y="677333"/>
            <a:chExt cx="8094396" cy="5435600"/>
          </a:xfrm>
        </p:grpSpPr>
        <p:sp>
          <p:nvSpPr>
            <p:cNvPr id="2" name="矩形: 圆角 1">
              <a:extLst>
                <a:ext uri="{FF2B5EF4-FFF2-40B4-BE49-F238E27FC236}">
                  <a16:creationId xmlns:a16="http://schemas.microsoft.com/office/drawing/2014/main" id="{473C57BD-25BB-43E4-A7B1-F41DAE112A8E}"/>
                </a:ext>
              </a:extLst>
            </p:cNvPr>
            <p:cNvSpPr/>
            <p:nvPr/>
          </p:nvSpPr>
          <p:spPr>
            <a:xfrm>
              <a:off x="4732869" y="1397001"/>
              <a:ext cx="1667933" cy="609600"/>
            </a:xfrm>
            <a:prstGeom prst="round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latin typeface="仿宋" panose="02010609060101010101" pitchFamily="49" charset="-122"/>
                  <a:ea typeface="仿宋" panose="02010609060101010101" pitchFamily="49" charset="-122"/>
                </a:rPr>
                <a:t>摄像头</a:t>
              </a:r>
            </a:p>
          </p:txBody>
        </p:sp>
        <p:sp>
          <p:nvSpPr>
            <p:cNvPr id="3" name="矩形: 圆角 2">
              <a:extLst>
                <a:ext uri="{FF2B5EF4-FFF2-40B4-BE49-F238E27FC236}">
                  <a16:creationId xmlns:a16="http://schemas.microsoft.com/office/drawing/2014/main" id="{EF909D89-ABBB-4E1F-B220-6AB0B3B93411}"/>
                </a:ext>
              </a:extLst>
            </p:cNvPr>
            <p:cNvSpPr/>
            <p:nvPr/>
          </p:nvSpPr>
          <p:spPr>
            <a:xfrm>
              <a:off x="9347202" y="1397001"/>
              <a:ext cx="1667933" cy="609600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dirty="0">
                  <a:solidFill>
                    <a:schemeClr val="dk1"/>
                  </a:solidFill>
                  <a:latin typeface="仿宋" panose="02010609060101010101" pitchFamily="49" charset="-122"/>
                  <a:ea typeface="仿宋" panose="02010609060101010101" pitchFamily="49" charset="-122"/>
                </a:rPr>
                <a:t>处理算法</a:t>
              </a:r>
            </a:p>
          </p:txBody>
        </p:sp>
        <p:sp>
          <p:nvSpPr>
            <p:cNvPr id="4" name="矩形: 圆角 3">
              <a:extLst>
                <a:ext uri="{FF2B5EF4-FFF2-40B4-BE49-F238E27FC236}">
                  <a16:creationId xmlns:a16="http://schemas.microsoft.com/office/drawing/2014/main" id="{A15188DE-EB62-4B9F-A9EC-BE995DEC9625}"/>
                </a:ext>
              </a:extLst>
            </p:cNvPr>
            <p:cNvSpPr/>
            <p:nvPr/>
          </p:nvSpPr>
          <p:spPr>
            <a:xfrm>
              <a:off x="3758143" y="4766734"/>
              <a:ext cx="1667933" cy="609600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dirty="0">
                  <a:solidFill>
                    <a:schemeClr val="dk1"/>
                  </a:solidFill>
                  <a:latin typeface="仿宋" panose="02010609060101010101" pitchFamily="49" charset="-122"/>
                  <a:ea typeface="仿宋" panose="02010609060101010101" pitchFamily="49" charset="-122"/>
                </a:rPr>
                <a:t>停止</a:t>
              </a:r>
            </a:p>
          </p:txBody>
        </p:sp>
        <p:sp>
          <p:nvSpPr>
            <p:cNvPr id="5" name="矩形: 圆角 4">
              <a:extLst>
                <a:ext uri="{FF2B5EF4-FFF2-40B4-BE49-F238E27FC236}">
                  <a16:creationId xmlns:a16="http://schemas.microsoft.com/office/drawing/2014/main" id="{A87C8B73-9820-4C24-9F22-3342E48E3048}"/>
                </a:ext>
              </a:extLst>
            </p:cNvPr>
            <p:cNvSpPr/>
            <p:nvPr/>
          </p:nvSpPr>
          <p:spPr>
            <a:xfrm>
              <a:off x="5651502" y="4766734"/>
              <a:ext cx="1667933" cy="609600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dirty="0">
                  <a:solidFill>
                    <a:schemeClr val="dk1"/>
                  </a:solidFill>
                  <a:latin typeface="仿宋" panose="02010609060101010101" pitchFamily="49" charset="-122"/>
                  <a:ea typeface="仿宋" panose="02010609060101010101" pitchFamily="49" charset="-122"/>
                </a:rPr>
                <a:t>执行</a:t>
              </a:r>
            </a:p>
          </p:txBody>
        </p:sp>
        <p:sp>
          <p:nvSpPr>
            <p:cNvPr id="6" name="矩形: 圆角 5">
              <a:extLst>
                <a:ext uri="{FF2B5EF4-FFF2-40B4-BE49-F238E27FC236}">
                  <a16:creationId xmlns:a16="http://schemas.microsoft.com/office/drawing/2014/main" id="{FAF767E1-6C04-407C-9187-2B700B607156}"/>
                </a:ext>
              </a:extLst>
            </p:cNvPr>
            <p:cNvSpPr/>
            <p:nvPr/>
          </p:nvSpPr>
          <p:spPr>
            <a:xfrm>
              <a:off x="4732869" y="2319866"/>
              <a:ext cx="1667933" cy="609600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dirty="0">
                  <a:latin typeface="仿宋" panose="02010609060101010101" pitchFamily="49" charset="-122"/>
                  <a:ea typeface="仿宋" panose="02010609060101010101" pitchFamily="49" charset="-122"/>
                </a:rPr>
                <a:t>超声波传感器</a:t>
              </a:r>
            </a:p>
          </p:txBody>
        </p:sp>
        <p:sp>
          <p:nvSpPr>
            <p:cNvPr id="7" name="菱形 6">
              <a:extLst>
                <a:ext uri="{FF2B5EF4-FFF2-40B4-BE49-F238E27FC236}">
                  <a16:creationId xmlns:a16="http://schemas.microsoft.com/office/drawing/2014/main" id="{1A8020FD-AAAD-4800-A546-4B46A9CC7D5E}"/>
                </a:ext>
              </a:extLst>
            </p:cNvPr>
            <p:cNvSpPr/>
            <p:nvPr/>
          </p:nvSpPr>
          <p:spPr>
            <a:xfrm>
              <a:off x="4366684" y="3454400"/>
              <a:ext cx="2400301" cy="524935"/>
            </a:xfrm>
            <a:prstGeom prst="diamond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dirty="0">
                  <a:solidFill>
                    <a:schemeClr val="dk1"/>
                  </a:solidFill>
                  <a:latin typeface="仿宋" panose="02010609060101010101" pitchFamily="49" charset="-122"/>
                  <a:ea typeface="仿宋" panose="02010609060101010101" pitchFamily="49" charset="-122"/>
                </a:rPr>
                <a:t>Dis &lt; min ?</a:t>
              </a:r>
              <a:endParaRPr lang="zh-CN" altLang="en-US" dirty="0">
                <a:solidFill>
                  <a:schemeClr val="dk1"/>
                </a:solidFill>
                <a:latin typeface="仿宋" panose="02010609060101010101" pitchFamily="49" charset="-122"/>
                <a:ea typeface="仿宋" panose="02010609060101010101" pitchFamily="49" charset="-122"/>
              </a:endParaRPr>
            </a:p>
          </p:txBody>
        </p:sp>
        <p:cxnSp>
          <p:nvCxnSpPr>
            <p:cNvPr id="8" name="直接箭头连接符 7">
              <a:extLst>
                <a:ext uri="{FF2B5EF4-FFF2-40B4-BE49-F238E27FC236}">
                  <a16:creationId xmlns:a16="http://schemas.microsoft.com/office/drawing/2014/main" id="{FF8A3944-3CBD-442A-B742-F607D45949B8}"/>
                </a:ext>
              </a:extLst>
            </p:cNvPr>
            <p:cNvCxnSpPr>
              <a:stCxn id="2" idx="3"/>
              <a:endCxn id="3" idx="1"/>
            </p:cNvCxnSpPr>
            <p:nvPr/>
          </p:nvCxnSpPr>
          <p:spPr>
            <a:xfrm>
              <a:off x="6400802" y="1701801"/>
              <a:ext cx="29464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C387DA0A-D3EA-449F-AD93-C2E0E1368822}"/>
                </a:ext>
              </a:extLst>
            </p:cNvPr>
            <p:cNvSpPr txBox="1"/>
            <p:nvPr/>
          </p:nvSpPr>
          <p:spPr>
            <a:xfrm>
              <a:off x="7306180" y="1187109"/>
              <a:ext cx="1667928" cy="5146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latin typeface="仿宋" panose="02010609060101010101" pitchFamily="49" charset="-122"/>
                  <a:ea typeface="仿宋" panose="02010609060101010101" pitchFamily="49" charset="-122"/>
                </a:rPr>
                <a:t>传输画面</a:t>
              </a: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C1938384-16C1-49D2-AC3E-DEA75A95FDC5}"/>
                </a:ext>
              </a:extLst>
            </p:cNvPr>
            <p:cNvSpPr txBox="1"/>
            <p:nvPr/>
          </p:nvSpPr>
          <p:spPr>
            <a:xfrm>
              <a:off x="4919136" y="855131"/>
              <a:ext cx="1854200" cy="6433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endParaRP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302AE56A-4493-401D-85B6-89809342FA6C}"/>
                </a:ext>
              </a:extLst>
            </p:cNvPr>
            <p:cNvSpPr txBox="1"/>
            <p:nvPr/>
          </p:nvSpPr>
          <p:spPr>
            <a:xfrm>
              <a:off x="9829802" y="855131"/>
              <a:ext cx="1854200" cy="6433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endParaRPr>
            </a:p>
          </p:txBody>
        </p: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8ECB3FD6-E2DE-4762-A431-D2CA7B574E09}"/>
                </a:ext>
              </a:extLst>
            </p:cNvPr>
            <p:cNvCxnSpPr/>
            <p:nvPr/>
          </p:nvCxnSpPr>
          <p:spPr>
            <a:xfrm>
              <a:off x="8068735" y="677333"/>
              <a:ext cx="0" cy="5435600"/>
            </a:xfrm>
            <a:prstGeom prst="line">
              <a:avLst/>
            </a:prstGeom>
            <a:ln w="28575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箭头连接符 12">
              <a:extLst>
                <a:ext uri="{FF2B5EF4-FFF2-40B4-BE49-F238E27FC236}">
                  <a16:creationId xmlns:a16="http://schemas.microsoft.com/office/drawing/2014/main" id="{6CD1FDAB-3A26-41F8-B83E-55F68D7365A4}"/>
                </a:ext>
              </a:extLst>
            </p:cNvPr>
            <p:cNvCxnSpPr>
              <a:stCxn id="2" idx="2"/>
              <a:endCxn id="6" idx="0"/>
            </p:cNvCxnSpPr>
            <p:nvPr/>
          </p:nvCxnSpPr>
          <p:spPr>
            <a:xfrm>
              <a:off x="5566836" y="2006601"/>
              <a:ext cx="0" cy="31326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箭头连接符 13">
              <a:extLst>
                <a:ext uri="{FF2B5EF4-FFF2-40B4-BE49-F238E27FC236}">
                  <a16:creationId xmlns:a16="http://schemas.microsoft.com/office/drawing/2014/main" id="{AA7C0214-D7CF-4133-80F9-864C04FC3C91}"/>
                </a:ext>
              </a:extLst>
            </p:cNvPr>
            <p:cNvCxnSpPr>
              <a:stCxn id="6" idx="2"/>
              <a:endCxn id="7" idx="0"/>
            </p:cNvCxnSpPr>
            <p:nvPr/>
          </p:nvCxnSpPr>
          <p:spPr>
            <a:xfrm flipH="1">
              <a:off x="5566835" y="2929466"/>
              <a:ext cx="1" cy="52493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连接符: 肘形 14">
              <a:extLst>
                <a:ext uri="{FF2B5EF4-FFF2-40B4-BE49-F238E27FC236}">
                  <a16:creationId xmlns:a16="http://schemas.microsoft.com/office/drawing/2014/main" id="{4AC740FA-04D8-4B3B-A701-0BF7F56CBF25}"/>
                </a:ext>
              </a:extLst>
            </p:cNvPr>
            <p:cNvCxnSpPr>
              <a:stCxn id="7" idx="3"/>
              <a:endCxn id="5" idx="0"/>
            </p:cNvCxnSpPr>
            <p:nvPr/>
          </p:nvCxnSpPr>
          <p:spPr>
            <a:xfrm flipH="1">
              <a:off x="6485469" y="3716868"/>
              <a:ext cx="281516" cy="1049866"/>
            </a:xfrm>
            <a:prstGeom prst="bentConnector4">
              <a:avLst>
                <a:gd name="adj1" fmla="val -81203"/>
                <a:gd name="adj2" fmla="val 625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连接符: 肘形 15">
              <a:extLst>
                <a:ext uri="{FF2B5EF4-FFF2-40B4-BE49-F238E27FC236}">
                  <a16:creationId xmlns:a16="http://schemas.microsoft.com/office/drawing/2014/main" id="{62AFAF2B-1FBB-4CEE-A092-58D95D4CDFA2}"/>
                </a:ext>
              </a:extLst>
            </p:cNvPr>
            <p:cNvCxnSpPr>
              <a:stCxn id="7" idx="1"/>
              <a:endCxn id="4" idx="0"/>
            </p:cNvCxnSpPr>
            <p:nvPr/>
          </p:nvCxnSpPr>
          <p:spPr>
            <a:xfrm rot="10800000" flipH="1" flipV="1">
              <a:off x="4366684" y="3716868"/>
              <a:ext cx="225426" cy="1049866"/>
            </a:xfrm>
            <a:prstGeom prst="bentConnector4">
              <a:avLst>
                <a:gd name="adj1" fmla="val -101408"/>
                <a:gd name="adj2" fmla="val 625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6C560266-365F-4AF8-9273-CD20089D2030}"/>
                </a:ext>
              </a:extLst>
            </p:cNvPr>
            <p:cNvSpPr txBox="1"/>
            <p:nvPr/>
          </p:nvSpPr>
          <p:spPr>
            <a:xfrm>
              <a:off x="4283600" y="3931168"/>
              <a:ext cx="4762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Y</a:t>
              </a:r>
              <a:endParaRPr lang="zh-CN" altLang="en-US" dirty="0"/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5B151D89-0576-4133-8CF5-E07F1D19502B}"/>
                </a:ext>
              </a:extLst>
            </p:cNvPr>
            <p:cNvSpPr txBox="1"/>
            <p:nvPr/>
          </p:nvSpPr>
          <p:spPr>
            <a:xfrm>
              <a:off x="6520391" y="3933802"/>
              <a:ext cx="4762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N</a:t>
              </a:r>
              <a:endParaRPr lang="zh-CN" altLang="en-US" dirty="0"/>
            </a:p>
          </p:txBody>
        </p:sp>
        <p:cxnSp>
          <p:nvCxnSpPr>
            <p:cNvPr id="19" name="连接符: 肘形 18">
              <a:extLst>
                <a:ext uri="{FF2B5EF4-FFF2-40B4-BE49-F238E27FC236}">
                  <a16:creationId xmlns:a16="http://schemas.microsoft.com/office/drawing/2014/main" id="{842F9D67-5A55-457B-9FC5-DBBE5B26FF74}"/>
                </a:ext>
              </a:extLst>
            </p:cNvPr>
            <p:cNvCxnSpPr>
              <a:cxnSpLocks/>
              <a:endCxn id="2" idx="1"/>
            </p:cNvCxnSpPr>
            <p:nvPr/>
          </p:nvCxnSpPr>
          <p:spPr>
            <a:xfrm rot="5400000" flipH="1" flipV="1">
              <a:off x="2061901" y="3230301"/>
              <a:ext cx="4199468" cy="1142468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C5099315-92FD-4F66-908F-5CDC09E1BECD}"/>
                </a:ext>
              </a:extLst>
            </p:cNvPr>
            <p:cNvCxnSpPr>
              <a:cxnSpLocks/>
              <a:stCxn id="4" idx="2"/>
            </p:cNvCxnSpPr>
            <p:nvPr/>
          </p:nvCxnSpPr>
          <p:spPr>
            <a:xfrm>
              <a:off x="4592110" y="5376334"/>
              <a:ext cx="925643" cy="61806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5725CB76-A9B5-4C24-875F-9AD1C1447949}"/>
                </a:ext>
              </a:extLst>
            </p:cNvPr>
            <p:cNvCxnSpPr>
              <a:cxnSpLocks/>
              <a:stCxn id="5" idx="2"/>
            </p:cNvCxnSpPr>
            <p:nvPr/>
          </p:nvCxnSpPr>
          <p:spPr>
            <a:xfrm flipH="1">
              <a:off x="5517753" y="5376334"/>
              <a:ext cx="967716" cy="61806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ADE54D65-EA04-47B8-9596-F7C82F2E899A}"/>
                </a:ext>
              </a:extLst>
            </p:cNvPr>
            <p:cNvCxnSpPr/>
            <p:nvPr/>
          </p:nvCxnSpPr>
          <p:spPr>
            <a:xfrm flipH="1">
              <a:off x="3589606" y="5994398"/>
              <a:ext cx="192894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1CB2542F-B990-4ABE-B486-0EB5C187C99B}"/>
                </a:ext>
              </a:extLst>
            </p:cNvPr>
            <p:cNvCxnSpPr/>
            <p:nvPr/>
          </p:nvCxnSpPr>
          <p:spPr>
            <a:xfrm flipV="1">
              <a:off x="3590401" y="5816600"/>
              <a:ext cx="0" cy="1777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连接符: 肘形 23">
              <a:extLst>
                <a:ext uri="{FF2B5EF4-FFF2-40B4-BE49-F238E27FC236}">
                  <a16:creationId xmlns:a16="http://schemas.microsoft.com/office/drawing/2014/main" id="{A08F14D1-8A60-4D58-9E29-177031870529}"/>
                </a:ext>
              </a:extLst>
            </p:cNvPr>
            <p:cNvCxnSpPr>
              <a:stCxn id="3" idx="2"/>
              <a:endCxn id="5" idx="3"/>
            </p:cNvCxnSpPr>
            <p:nvPr/>
          </p:nvCxnSpPr>
          <p:spPr>
            <a:xfrm rot="5400000">
              <a:off x="7217836" y="2108200"/>
              <a:ext cx="3064933" cy="2861734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CE24606B-7FFB-4F64-A603-7EE097EE3589}"/>
                </a:ext>
              </a:extLst>
            </p:cNvPr>
            <p:cNvSpPr txBox="1"/>
            <p:nvPr/>
          </p:nvSpPr>
          <p:spPr>
            <a:xfrm>
              <a:off x="9492203" y="1886002"/>
              <a:ext cx="658263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latin typeface="仿宋" panose="02010609060101010101" pitchFamily="49" charset="-122"/>
                  <a:ea typeface="仿宋" panose="02010609060101010101" pitchFamily="49" charset="-122"/>
                </a:rPr>
                <a:t>左转</a:t>
              </a:r>
              <a:endParaRPr lang="en-US" altLang="zh-CN" dirty="0">
                <a:latin typeface="仿宋" panose="02010609060101010101" pitchFamily="49" charset="-122"/>
                <a:ea typeface="仿宋" panose="02010609060101010101" pitchFamily="49" charset="-122"/>
              </a:endParaRPr>
            </a:p>
            <a:p>
              <a:endParaRPr lang="en-US" altLang="zh-CN" dirty="0">
                <a:latin typeface="仿宋" panose="02010609060101010101" pitchFamily="49" charset="-122"/>
                <a:ea typeface="仿宋" panose="02010609060101010101" pitchFamily="49" charset="-122"/>
              </a:endParaRPr>
            </a:p>
            <a:p>
              <a:r>
                <a:rPr lang="zh-CN" altLang="en-US" dirty="0">
                  <a:latin typeface="仿宋" panose="02010609060101010101" pitchFamily="49" charset="-122"/>
                  <a:ea typeface="仿宋" panose="02010609060101010101" pitchFamily="49" charset="-122"/>
                </a:rPr>
                <a:t>右转</a:t>
              </a:r>
              <a:endParaRPr lang="en-US" altLang="zh-CN" dirty="0">
                <a:latin typeface="仿宋" panose="02010609060101010101" pitchFamily="49" charset="-122"/>
                <a:ea typeface="仿宋" panose="02010609060101010101" pitchFamily="49" charset="-122"/>
              </a:endParaRPr>
            </a:p>
            <a:p>
              <a:endParaRPr lang="en-US" altLang="zh-CN" dirty="0">
                <a:latin typeface="仿宋" panose="02010609060101010101" pitchFamily="49" charset="-122"/>
                <a:ea typeface="仿宋" panose="02010609060101010101" pitchFamily="49" charset="-122"/>
              </a:endParaRPr>
            </a:p>
            <a:p>
              <a:r>
                <a:rPr lang="zh-CN" altLang="en-US" dirty="0">
                  <a:latin typeface="仿宋" panose="02010609060101010101" pitchFamily="49" charset="-122"/>
                  <a:ea typeface="仿宋" panose="02010609060101010101" pitchFamily="49" charset="-122"/>
                </a:rPr>
                <a:t>直行</a:t>
              </a:r>
            </a:p>
          </p:txBody>
        </p:sp>
      </p:grpSp>
      <p:sp>
        <p:nvSpPr>
          <p:cNvPr id="27" name="文本框 26">
            <a:extLst>
              <a:ext uri="{FF2B5EF4-FFF2-40B4-BE49-F238E27FC236}">
                <a16:creationId xmlns:a16="http://schemas.microsoft.com/office/drawing/2014/main" id="{C02A1A1B-668D-4885-A72B-3E4DCB22107B}"/>
              </a:ext>
            </a:extLst>
          </p:cNvPr>
          <p:cNvSpPr txBox="1"/>
          <p:nvPr/>
        </p:nvSpPr>
        <p:spPr>
          <a:xfrm>
            <a:off x="1761067" y="1117600"/>
            <a:ext cx="3265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atin typeface="仿宋" panose="02010609060101010101" pitchFamily="49" charset="-122"/>
                <a:ea typeface="仿宋" panose="02010609060101010101" pitchFamily="49" charset="-122"/>
              </a:rPr>
              <a:t>车载摄像头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6BEE5D80-9052-4610-89F0-14F8AF1F335B}"/>
              </a:ext>
            </a:extLst>
          </p:cNvPr>
          <p:cNvSpPr txBox="1"/>
          <p:nvPr/>
        </p:nvSpPr>
        <p:spPr>
          <a:xfrm>
            <a:off x="1217949" y="1972442"/>
            <a:ext cx="483609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承接第二阶段成果</a:t>
            </a:r>
            <a:endParaRPr lang="en-US" altLang="zh-CN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利用</a:t>
            </a:r>
            <a:r>
              <a:rPr lang="en-US" altLang="zh-CN" sz="2400" dirty="0" err="1">
                <a:latin typeface="仿宋" panose="02010609060101010101" pitchFamily="49" charset="-122"/>
                <a:ea typeface="仿宋" panose="02010609060101010101" pitchFamily="49" charset="-122"/>
              </a:rPr>
              <a:t>DroidCamApp</a:t>
            </a:r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进行画面传输</a:t>
            </a:r>
            <a:endParaRPr lang="en-US" altLang="zh-CN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定时截图进行图像处理</a:t>
            </a:r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id="{C4E06964-D368-4441-87B2-36EEA1F00D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t="9225" r="1059"/>
          <a:stretch/>
        </p:blipFill>
        <p:spPr>
          <a:xfrm>
            <a:off x="1382726" y="3929352"/>
            <a:ext cx="3013194" cy="2066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3467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>
            <a:extLst>
              <a:ext uri="{FF2B5EF4-FFF2-40B4-BE49-F238E27FC236}">
                <a16:creationId xmlns:a16="http://schemas.microsoft.com/office/drawing/2014/main" id="{A6E07D42-8A62-4B92-A085-D4878300CC41}"/>
              </a:ext>
            </a:extLst>
          </p:cNvPr>
          <p:cNvGrpSpPr/>
          <p:nvPr/>
        </p:nvGrpSpPr>
        <p:grpSpPr>
          <a:xfrm>
            <a:off x="5943340" y="1365776"/>
            <a:ext cx="5808394" cy="3900489"/>
            <a:chOff x="3589606" y="677333"/>
            <a:chExt cx="8094396" cy="5435600"/>
          </a:xfrm>
        </p:grpSpPr>
        <p:sp>
          <p:nvSpPr>
            <p:cNvPr id="2" name="矩形: 圆角 1">
              <a:extLst>
                <a:ext uri="{FF2B5EF4-FFF2-40B4-BE49-F238E27FC236}">
                  <a16:creationId xmlns:a16="http://schemas.microsoft.com/office/drawing/2014/main" id="{473C57BD-25BB-43E4-A7B1-F41DAE112A8E}"/>
                </a:ext>
              </a:extLst>
            </p:cNvPr>
            <p:cNvSpPr/>
            <p:nvPr/>
          </p:nvSpPr>
          <p:spPr>
            <a:xfrm>
              <a:off x="4732869" y="1397001"/>
              <a:ext cx="1667933" cy="609600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latin typeface="仿宋" panose="02010609060101010101" pitchFamily="49" charset="-122"/>
                  <a:ea typeface="仿宋" panose="02010609060101010101" pitchFamily="49" charset="-122"/>
                </a:rPr>
                <a:t>摄像头</a:t>
              </a:r>
            </a:p>
          </p:txBody>
        </p:sp>
        <p:sp>
          <p:nvSpPr>
            <p:cNvPr id="3" name="矩形: 圆角 2">
              <a:extLst>
                <a:ext uri="{FF2B5EF4-FFF2-40B4-BE49-F238E27FC236}">
                  <a16:creationId xmlns:a16="http://schemas.microsoft.com/office/drawing/2014/main" id="{EF909D89-ABBB-4E1F-B220-6AB0B3B93411}"/>
                </a:ext>
              </a:extLst>
            </p:cNvPr>
            <p:cNvSpPr/>
            <p:nvPr/>
          </p:nvSpPr>
          <p:spPr>
            <a:xfrm>
              <a:off x="9347202" y="1397001"/>
              <a:ext cx="1667933" cy="609600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dirty="0">
                  <a:solidFill>
                    <a:schemeClr val="dk1"/>
                  </a:solidFill>
                  <a:latin typeface="仿宋" panose="02010609060101010101" pitchFamily="49" charset="-122"/>
                  <a:ea typeface="仿宋" panose="02010609060101010101" pitchFamily="49" charset="-122"/>
                </a:rPr>
                <a:t>处理算法</a:t>
              </a:r>
            </a:p>
          </p:txBody>
        </p:sp>
        <p:sp>
          <p:nvSpPr>
            <p:cNvPr id="4" name="矩形: 圆角 3">
              <a:extLst>
                <a:ext uri="{FF2B5EF4-FFF2-40B4-BE49-F238E27FC236}">
                  <a16:creationId xmlns:a16="http://schemas.microsoft.com/office/drawing/2014/main" id="{A15188DE-EB62-4B9F-A9EC-BE995DEC9625}"/>
                </a:ext>
              </a:extLst>
            </p:cNvPr>
            <p:cNvSpPr/>
            <p:nvPr/>
          </p:nvSpPr>
          <p:spPr>
            <a:xfrm>
              <a:off x="3758143" y="4766734"/>
              <a:ext cx="1667933" cy="609600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dirty="0">
                  <a:solidFill>
                    <a:schemeClr val="dk1"/>
                  </a:solidFill>
                  <a:latin typeface="仿宋" panose="02010609060101010101" pitchFamily="49" charset="-122"/>
                  <a:ea typeface="仿宋" panose="02010609060101010101" pitchFamily="49" charset="-122"/>
                </a:rPr>
                <a:t>停止</a:t>
              </a:r>
            </a:p>
          </p:txBody>
        </p:sp>
        <p:sp>
          <p:nvSpPr>
            <p:cNvPr id="5" name="矩形: 圆角 4">
              <a:extLst>
                <a:ext uri="{FF2B5EF4-FFF2-40B4-BE49-F238E27FC236}">
                  <a16:creationId xmlns:a16="http://schemas.microsoft.com/office/drawing/2014/main" id="{A87C8B73-9820-4C24-9F22-3342E48E3048}"/>
                </a:ext>
              </a:extLst>
            </p:cNvPr>
            <p:cNvSpPr/>
            <p:nvPr/>
          </p:nvSpPr>
          <p:spPr>
            <a:xfrm>
              <a:off x="5651502" y="4766734"/>
              <a:ext cx="1667933" cy="609600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dirty="0">
                  <a:solidFill>
                    <a:schemeClr val="dk1"/>
                  </a:solidFill>
                  <a:latin typeface="仿宋" panose="02010609060101010101" pitchFamily="49" charset="-122"/>
                  <a:ea typeface="仿宋" panose="02010609060101010101" pitchFamily="49" charset="-122"/>
                </a:rPr>
                <a:t>执行</a:t>
              </a:r>
            </a:p>
          </p:txBody>
        </p:sp>
        <p:sp>
          <p:nvSpPr>
            <p:cNvPr id="6" name="矩形: 圆角 5">
              <a:extLst>
                <a:ext uri="{FF2B5EF4-FFF2-40B4-BE49-F238E27FC236}">
                  <a16:creationId xmlns:a16="http://schemas.microsoft.com/office/drawing/2014/main" id="{FAF767E1-6C04-407C-9187-2B700B607156}"/>
                </a:ext>
              </a:extLst>
            </p:cNvPr>
            <p:cNvSpPr/>
            <p:nvPr/>
          </p:nvSpPr>
          <p:spPr>
            <a:xfrm>
              <a:off x="4732869" y="2319866"/>
              <a:ext cx="1667933" cy="609600"/>
            </a:xfrm>
            <a:prstGeom prst="round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dirty="0">
                  <a:latin typeface="仿宋" panose="02010609060101010101" pitchFamily="49" charset="-122"/>
                  <a:ea typeface="仿宋" panose="02010609060101010101" pitchFamily="49" charset="-122"/>
                </a:rPr>
                <a:t>超声波传感器</a:t>
              </a:r>
            </a:p>
          </p:txBody>
        </p:sp>
        <p:sp>
          <p:nvSpPr>
            <p:cNvPr id="7" name="菱形 6">
              <a:extLst>
                <a:ext uri="{FF2B5EF4-FFF2-40B4-BE49-F238E27FC236}">
                  <a16:creationId xmlns:a16="http://schemas.microsoft.com/office/drawing/2014/main" id="{1A8020FD-AAAD-4800-A546-4B46A9CC7D5E}"/>
                </a:ext>
              </a:extLst>
            </p:cNvPr>
            <p:cNvSpPr/>
            <p:nvPr/>
          </p:nvSpPr>
          <p:spPr>
            <a:xfrm>
              <a:off x="4366684" y="3454400"/>
              <a:ext cx="2400301" cy="524935"/>
            </a:xfrm>
            <a:prstGeom prst="diamond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dirty="0">
                  <a:solidFill>
                    <a:schemeClr val="dk1"/>
                  </a:solidFill>
                  <a:latin typeface="仿宋" panose="02010609060101010101" pitchFamily="49" charset="-122"/>
                  <a:ea typeface="仿宋" panose="02010609060101010101" pitchFamily="49" charset="-122"/>
                </a:rPr>
                <a:t>Dis &lt; min ?</a:t>
              </a:r>
              <a:endParaRPr lang="zh-CN" altLang="en-US" dirty="0">
                <a:solidFill>
                  <a:schemeClr val="dk1"/>
                </a:solidFill>
                <a:latin typeface="仿宋" panose="02010609060101010101" pitchFamily="49" charset="-122"/>
                <a:ea typeface="仿宋" panose="02010609060101010101" pitchFamily="49" charset="-122"/>
              </a:endParaRPr>
            </a:p>
          </p:txBody>
        </p:sp>
        <p:cxnSp>
          <p:nvCxnSpPr>
            <p:cNvPr id="8" name="直接箭头连接符 7">
              <a:extLst>
                <a:ext uri="{FF2B5EF4-FFF2-40B4-BE49-F238E27FC236}">
                  <a16:creationId xmlns:a16="http://schemas.microsoft.com/office/drawing/2014/main" id="{FF8A3944-3CBD-442A-B742-F607D45949B8}"/>
                </a:ext>
              </a:extLst>
            </p:cNvPr>
            <p:cNvCxnSpPr>
              <a:stCxn id="2" idx="3"/>
              <a:endCxn id="3" idx="1"/>
            </p:cNvCxnSpPr>
            <p:nvPr/>
          </p:nvCxnSpPr>
          <p:spPr>
            <a:xfrm>
              <a:off x="6400802" y="1701801"/>
              <a:ext cx="29464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C387DA0A-D3EA-449F-AD93-C2E0E1368822}"/>
                </a:ext>
              </a:extLst>
            </p:cNvPr>
            <p:cNvSpPr txBox="1"/>
            <p:nvPr/>
          </p:nvSpPr>
          <p:spPr>
            <a:xfrm>
              <a:off x="7306180" y="1187109"/>
              <a:ext cx="1667928" cy="5146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latin typeface="仿宋" panose="02010609060101010101" pitchFamily="49" charset="-122"/>
                  <a:ea typeface="仿宋" panose="02010609060101010101" pitchFamily="49" charset="-122"/>
                </a:rPr>
                <a:t>传输画面</a:t>
              </a: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C1938384-16C1-49D2-AC3E-DEA75A95FDC5}"/>
                </a:ext>
              </a:extLst>
            </p:cNvPr>
            <p:cNvSpPr txBox="1"/>
            <p:nvPr/>
          </p:nvSpPr>
          <p:spPr>
            <a:xfrm>
              <a:off x="4919136" y="855131"/>
              <a:ext cx="1854200" cy="6433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endParaRP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302AE56A-4493-401D-85B6-89809342FA6C}"/>
                </a:ext>
              </a:extLst>
            </p:cNvPr>
            <p:cNvSpPr txBox="1"/>
            <p:nvPr/>
          </p:nvSpPr>
          <p:spPr>
            <a:xfrm>
              <a:off x="9829802" y="855131"/>
              <a:ext cx="1854200" cy="6433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endParaRPr>
            </a:p>
          </p:txBody>
        </p: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8ECB3FD6-E2DE-4762-A431-D2CA7B574E09}"/>
                </a:ext>
              </a:extLst>
            </p:cNvPr>
            <p:cNvCxnSpPr/>
            <p:nvPr/>
          </p:nvCxnSpPr>
          <p:spPr>
            <a:xfrm>
              <a:off x="8068735" y="677333"/>
              <a:ext cx="0" cy="5435600"/>
            </a:xfrm>
            <a:prstGeom prst="line">
              <a:avLst/>
            </a:prstGeom>
            <a:ln w="28575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箭头连接符 12">
              <a:extLst>
                <a:ext uri="{FF2B5EF4-FFF2-40B4-BE49-F238E27FC236}">
                  <a16:creationId xmlns:a16="http://schemas.microsoft.com/office/drawing/2014/main" id="{6CD1FDAB-3A26-41F8-B83E-55F68D7365A4}"/>
                </a:ext>
              </a:extLst>
            </p:cNvPr>
            <p:cNvCxnSpPr>
              <a:stCxn id="2" idx="2"/>
              <a:endCxn id="6" idx="0"/>
            </p:cNvCxnSpPr>
            <p:nvPr/>
          </p:nvCxnSpPr>
          <p:spPr>
            <a:xfrm>
              <a:off x="5566836" y="2006601"/>
              <a:ext cx="0" cy="31326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箭头连接符 13">
              <a:extLst>
                <a:ext uri="{FF2B5EF4-FFF2-40B4-BE49-F238E27FC236}">
                  <a16:creationId xmlns:a16="http://schemas.microsoft.com/office/drawing/2014/main" id="{AA7C0214-D7CF-4133-80F9-864C04FC3C91}"/>
                </a:ext>
              </a:extLst>
            </p:cNvPr>
            <p:cNvCxnSpPr>
              <a:stCxn id="6" idx="2"/>
              <a:endCxn id="7" idx="0"/>
            </p:cNvCxnSpPr>
            <p:nvPr/>
          </p:nvCxnSpPr>
          <p:spPr>
            <a:xfrm flipH="1">
              <a:off x="5566835" y="2929466"/>
              <a:ext cx="1" cy="52493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连接符: 肘形 14">
              <a:extLst>
                <a:ext uri="{FF2B5EF4-FFF2-40B4-BE49-F238E27FC236}">
                  <a16:creationId xmlns:a16="http://schemas.microsoft.com/office/drawing/2014/main" id="{4AC740FA-04D8-4B3B-A701-0BF7F56CBF25}"/>
                </a:ext>
              </a:extLst>
            </p:cNvPr>
            <p:cNvCxnSpPr>
              <a:stCxn id="7" idx="3"/>
              <a:endCxn id="5" idx="0"/>
            </p:cNvCxnSpPr>
            <p:nvPr/>
          </p:nvCxnSpPr>
          <p:spPr>
            <a:xfrm flipH="1">
              <a:off x="6485469" y="3716868"/>
              <a:ext cx="281516" cy="1049866"/>
            </a:xfrm>
            <a:prstGeom prst="bentConnector4">
              <a:avLst>
                <a:gd name="adj1" fmla="val -81203"/>
                <a:gd name="adj2" fmla="val 625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连接符: 肘形 15">
              <a:extLst>
                <a:ext uri="{FF2B5EF4-FFF2-40B4-BE49-F238E27FC236}">
                  <a16:creationId xmlns:a16="http://schemas.microsoft.com/office/drawing/2014/main" id="{62AFAF2B-1FBB-4CEE-A092-58D95D4CDFA2}"/>
                </a:ext>
              </a:extLst>
            </p:cNvPr>
            <p:cNvCxnSpPr>
              <a:stCxn id="7" idx="1"/>
              <a:endCxn id="4" idx="0"/>
            </p:cNvCxnSpPr>
            <p:nvPr/>
          </p:nvCxnSpPr>
          <p:spPr>
            <a:xfrm rot="10800000" flipH="1" flipV="1">
              <a:off x="4366684" y="3716868"/>
              <a:ext cx="225426" cy="1049866"/>
            </a:xfrm>
            <a:prstGeom prst="bentConnector4">
              <a:avLst>
                <a:gd name="adj1" fmla="val -101408"/>
                <a:gd name="adj2" fmla="val 625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6C560266-365F-4AF8-9273-CD20089D2030}"/>
                </a:ext>
              </a:extLst>
            </p:cNvPr>
            <p:cNvSpPr txBox="1"/>
            <p:nvPr/>
          </p:nvSpPr>
          <p:spPr>
            <a:xfrm>
              <a:off x="4283600" y="3931168"/>
              <a:ext cx="4762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Y</a:t>
              </a:r>
              <a:endParaRPr lang="zh-CN" altLang="en-US" dirty="0"/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5B151D89-0576-4133-8CF5-E07F1D19502B}"/>
                </a:ext>
              </a:extLst>
            </p:cNvPr>
            <p:cNvSpPr txBox="1"/>
            <p:nvPr/>
          </p:nvSpPr>
          <p:spPr>
            <a:xfrm>
              <a:off x="6520391" y="3933802"/>
              <a:ext cx="4762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N</a:t>
              </a:r>
              <a:endParaRPr lang="zh-CN" altLang="en-US" dirty="0"/>
            </a:p>
          </p:txBody>
        </p:sp>
        <p:cxnSp>
          <p:nvCxnSpPr>
            <p:cNvPr id="19" name="连接符: 肘形 18">
              <a:extLst>
                <a:ext uri="{FF2B5EF4-FFF2-40B4-BE49-F238E27FC236}">
                  <a16:creationId xmlns:a16="http://schemas.microsoft.com/office/drawing/2014/main" id="{842F9D67-5A55-457B-9FC5-DBBE5B26FF74}"/>
                </a:ext>
              </a:extLst>
            </p:cNvPr>
            <p:cNvCxnSpPr>
              <a:cxnSpLocks/>
              <a:endCxn id="2" idx="1"/>
            </p:cNvCxnSpPr>
            <p:nvPr/>
          </p:nvCxnSpPr>
          <p:spPr>
            <a:xfrm rot="5400000" flipH="1" flipV="1">
              <a:off x="2061901" y="3230301"/>
              <a:ext cx="4199468" cy="1142468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C5099315-92FD-4F66-908F-5CDC09E1BECD}"/>
                </a:ext>
              </a:extLst>
            </p:cNvPr>
            <p:cNvCxnSpPr>
              <a:cxnSpLocks/>
              <a:stCxn id="4" idx="2"/>
            </p:cNvCxnSpPr>
            <p:nvPr/>
          </p:nvCxnSpPr>
          <p:spPr>
            <a:xfrm>
              <a:off x="4592110" y="5376334"/>
              <a:ext cx="925643" cy="61806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5725CB76-A9B5-4C24-875F-9AD1C1447949}"/>
                </a:ext>
              </a:extLst>
            </p:cNvPr>
            <p:cNvCxnSpPr>
              <a:cxnSpLocks/>
              <a:stCxn id="5" idx="2"/>
            </p:cNvCxnSpPr>
            <p:nvPr/>
          </p:nvCxnSpPr>
          <p:spPr>
            <a:xfrm flipH="1">
              <a:off x="5517753" y="5376334"/>
              <a:ext cx="967716" cy="61806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ADE54D65-EA04-47B8-9596-F7C82F2E899A}"/>
                </a:ext>
              </a:extLst>
            </p:cNvPr>
            <p:cNvCxnSpPr/>
            <p:nvPr/>
          </p:nvCxnSpPr>
          <p:spPr>
            <a:xfrm flipH="1">
              <a:off x="3589606" y="5994398"/>
              <a:ext cx="192894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1CB2542F-B990-4ABE-B486-0EB5C187C99B}"/>
                </a:ext>
              </a:extLst>
            </p:cNvPr>
            <p:cNvCxnSpPr/>
            <p:nvPr/>
          </p:nvCxnSpPr>
          <p:spPr>
            <a:xfrm flipV="1">
              <a:off x="3590401" y="5816600"/>
              <a:ext cx="0" cy="1777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连接符: 肘形 23">
              <a:extLst>
                <a:ext uri="{FF2B5EF4-FFF2-40B4-BE49-F238E27FC236}">
                  <a16:creationId xmlns:a16="http://schemas.microsoft.com/office/drawing/2014/main" id="{A08F14D1-8A60-4D58-9E29-177031870529}"/>
                </a:ext>
              </a:extLst>
            </p:cNvPr>
            <p:cNvCxnSpPr>
              <a:stCxn id="3" idx="2"/>
              <a:endCxn id="5" idx="3"/>
            </p:cNvCxnSpPr>
            <p:nvPr/>
          </p:nvCxnSpPr>
          <p:spPr>
            <a:xfrm rot="5400000">
              <a:off x="7217836" y="2108200"/>
              <a:ext cx="3064933" cy="2861734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CE24606B-7FFB-4F64-A603-7EE097EE3589}"/>
                </a:ext>
              </a:extLst>
            </p:cNvPr>
            <p:cNvSpPr txBox="1"/>
            <p:nvPr/>
          </p:nvSpPr>
          <p:spPr>
            <a:xfrm>
              <a:off x="9492203" y="1886002"/>
              <a:ext cx="658263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latin typeface="仿宋" panose="02010609060101010101" pitchFamily="49" charset="-122"/>
                  <a:ea typeface="仿宋" panose="02010609060101010101" pitchFamily="49" charset="-122"/>
                </a:rPr>
                <a:t>左转</a:t>
              </a:r>
              <a:endParaRPr lang="en-US" altLang="zh-CN" dirty="0">
                <a:latin typeface="仿宋" panose="02010609060101010101" pitchFamily="49" charset="-122"/>
                <a:ea typeface="仿宋" panose="02010609060101010101" pitchFamily="49" charset="-122"/>
              </a:endParaRPr>
            </a:p>
            <a:p>
              <a:endParaRPr lang="en-US" altLang="zh-CN" dirty="0">
                <a:latin typeface="仿宋" panose="02010609060101010101" pitchFamily="49" charset="-122"/>
                <a:ea typeface="仿宋" panose="02010609060101010101" pitchFamily="49" charset="-122"/>
              </a:endParaRPr>
            </a:p>
            <a:p>
              <a:r>
                <a:rPr lang="zh-CN" altLang="en-US" dirty="0">
                  <a:latin typeface="仿宋" panose="02010609060101010101" pitchFamily="49" charset="-122"/>
                  <a:ea typeface="仿宋" panose="02010609060101010101" pitchFamily="49" charset="-122"/>
                </a:rPr>
                <a:t>右转</a:t>
              </a:r>
              <a:endParaRPr lang="en-US" altLang="zh-CN" dirty="0">
                <a:latin typeface="仿宋" panose="02010609060101010101" pitchFamily="49" charset="-122"/>
                <a:ea typeface="仿宋" panose="02010609060101010101" pitchFamily="49" charset="-122"/>
              </a:endParaRPr>
            </a:p>
            <a:p>
              <a:endParaRPr lang="en-US" altLang="zh-CN" dirty="0">
                <a:latin typeface="仿宋" panose="02010609060101010101" pitchFamily="49" charset="-122"/>
                <a:ea typeface="仿宋" panose="02010609060101010101" pitchFamily="49" charset="-122"/>
              </a:endParaRPr>
            </a:p>
            <a:p>
              <a:r>
                <a:rPr lang="zh-CN" altLang="en-US" dirty="0">
                  <a:latin typeface="仿宋" panose="02010609060101010101" pitchFamily="49" charset="-122"/>
                  <a:ea typeface="仿宋" panose="02010609060101010101" pitchFamily="49" charset="-122"/>
                </a:rPr>
                <a:t>直行</a:t>
              </a:r>
            </a:p>
          </p:txBody>
        </p:sp>
      </p:grpSp>
      <p:sp>
        <p:nvSpPr>
          <p:cNvPr id="27" name="文本框 26">
            <a:extLst>
              <a:ext uri="{FF2B5EF4-FFF2-40B4-BE49-F238E27FC236}">
                <a16:creationId xmlns:a16="http://schemas.microsoft.com/office/drawing/2014/main" id="{C02A1A1B-668D-4885-A72B-3E4DCB22107B}"/>
              </a:ext>
            </a:extLst>
          </p:cNvPr>
          <p:cNvSpPr txBox="1"/>
          <p:nvPr/>
        </p:nvSpPr>
        <p:spPr>
          <a:xfrm>
            <a:off x="1761067" y="1117600"/>
            <a:ext cx="3265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>
                <a:latin typeface="仿宋" panose="02010609060101010101" pitchFamily="49" charset="-122"/>
                <a:ea typeface="仿宋" panose="02010609060101010101" pitchFamily="49" charset="-122"/>
              </a:rPr>
              <a:t>超声波传感器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6BEE5D80-9052-4610-89F0-14F8AF1F335B}"/>
              </a:ext>
            </a:extLst>
          </p:cNvPr>
          <p:cNvSpPr txBox="1"/>
          <p:nvPr/>
        </p:nvSpPr>
        <p:spPr>
          <a:xfrm>
            <a:off x="1268438" y="1917429"/>
            <a:ext cx="48360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承接第一阶段成果</a:t>
            </a:r>
            <a:endParaRPr lang="en-US" altLang="zh-CN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当距离小于设定值时停止运动</a:t>
            </a:r>
          </a:p>
        </p:txBody>
      </p:sp>
      <p:pic>
        <p:nvPicPr>
          <p:cNvPr id="31" name="内容占位符 4" descr="图片包含 电子产品&#10;&#10;已生成高可信度的说明">
            <a:extLst>
              <a:ext uri="{FF2B5EF4-FFF2-40B4-BE49-F238E27FC236}">
                <a16:creationId xmlns:a16="http://schemas.microsoft.com/office/drawing/2014/main" id="{F4FB9A02-E496-46C8-94E7-1FB4154895A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06" t="4763" r="674" b="-805"/>
          <a:stretch/>
        </p:blipFill>
        <p:spPr>
          <a:xfrm>
            <a:off x="1393140" y="3662392"/>
            <a:ext cx="3155293" cy="2263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7407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>
            <a:extLst>
              <a:ext uri="{FF2B5EF4-FFF2-40B4-BE49-F238E27FC236}">
                <a16:creationId xmlns:a16="http://schemas.microsoft.com/office/drawing/2014/main" id="{A6E07D42-8A62-4B92-A085-D4878300CC41}"/>
              </a:ext>
            </a:extLst>
          </p:cNvPr>
          <p:cNvGrpSpPr/>
          <p:nvPr/>
        </p:nvGrpSpPr>
        <p:grpSpPr>
          <a:xfrm>
            <a:off x="5943340" y="1365776"/>
            <a:ext cx="5808394" cy="3900489"/>
            <a:chOff x="3589606" y="677333"/>
            <a:chExt cx="8094396" cy="5435600"/>
          </a:xfrm>
        </p:grpSpPr>
        <p:sp>
          <p:nvSpPr>
            <p:cNvPr id="2" name="矩形: 圆角 1">
              <a:extLst>
                <a:ext uri="{FF2B5EF4-FFF2-40B4-BE49-F238E27FC236}">
                  <a16:creationId xmlns:a16="http://schemas.microsoft.com/office/drawing/2014/main" id="{473C57BD-25BB-43E4-A7B1-F41DAE112A8E}"/>
                </a:ext>
              </a:extLst>
            </p:cNvPr>
            <p:cNvSpPr/>
            <p:nvPr/>
          </p:nvSpPr>
          <p:spPr>
            <a:xfrm>
              <a:off x="4732869" y="1397001"/>
              <a:ext cx="1667933" cy="609600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latin typeface="仿宋" panose="02010609060101010101" pitchFamily="49" charset="-122"/>
                  <a:ea typeface="仿宋" panose="02010609060101010101" pitchFamily="49" charset="-122"/>
                </a:rPr>
                <a:t>摄像头</a:t>
              </a:r>
            </a:p>
          </p:txBody>
        </p:sp>
        <p:sp>
          <p:nvSpPr>
            <p:cNvPr id="3" name="矩形: 圆角 2">
              <a:extLst>
                <a:ext uri="{FF2B5EF4-FFF2-40B4-BE49-F238E27FC236}">
                  <a16:creationId xmlns:a16="http://schemas.microsoft.com/office/drawing/2014/main" id="{EF909D89-ABBB-4E1F-B220-6AB0B3B93411}"/>
                </a:ext>
              </a:extLst>
            </p:cNvPr>
            <p:cNvSpPr/>
            <p:nvPr/>
          </p:nvSpPr>
          <p:spPr>
            <a:xfrm>
              <a:off x="9347202" y="1397001"/>
              <a:ext cx="1667933" cy="609600"/>
            </a:xfrm>
            <a:prstGeom prst="round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dirty="0">
                  <a:solidFill>
                    <a:schemeClr val="dk1"/>
                  </a:solidFill>
                  <a:latin typeface="仿宋" panose="02010609060101010101" pitchFamily="49" charset="-122"/>
                  <a:ea typeface="仿宋" panose="02010609060101010101" pitchFamily="49" charset="-122"/>
                </a:rPr>
                <a:t>处理算法</a:t>
              </a:r>
            </a:p>
          </p:txBody>
        </p:sp>
        <p:sp>
          <p:nvSpPr>
            <p:cNvPr id="4" name="矩形: 圆角 3">
              <a:extLst>
                <a:ext uri="{FF2B5EF4-FFF2-40B4-BE49-F238E27FC236}">
                  <a16:creationId xmlns:a16="http://schemas.microsoft.com/office/drawing/2014/main" id="{A15188DE-EB62-4B9F-A9EC-BE995DEC9625}"/>
                </a:ext>
              </a:extLst>
            </p:cNvPr>
            <p:cNvSpPr/>
            <p:nvPr/>
          </p:nvSpPr>
          <p:spPr>
            <a:xfrm>
              <a:off x="3758143" y="4766734"/>
              <a:ext cx="1667933" cy="609600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dirty="0">
                  <a:solidFill>
                    <a:schemeClr val="dk1"/>
                  </a:solidFill>
                  <a:latin typeface="仿宋" panose="02010609060101010101" pitchFamily="49" charset="-122"/>
                  <a:ea typeface="仿宋" panose="02010609060101010101" pitchFamily="49" charset="-122"/>
                </a:rPr>
                <a:t>停止</a:t>
              </a:r>
            </a:p>
          </p:txBody>
        </p:sp>
        <p:sp>
          <p:nvSpPr>
            <p:cNvPr id="5" name="矩形: 圆角 4">
              <a:extLst>
                <a:ext uri="{FF2B5EF4-FFF2-40B4-BE49-F238E27FC236}">
                  <a16:creationId xmlns:a16="http://schemas.microsoft.com/office/drawing/2014/main" id="{A87C8B73-9820-4C24-9F22-3342E48E3048}"/>
                </a:ext>
              </a:extLst>
            </p:cNvPr>
            <p:cNvSpPr/>
            <p:nvPr/>
          </p:nvSpPr>
          <p:spPr>
            <a:xfrm>
              <a:off x="5651502" y="4766734"/>
              <a:ext cx="1667933" cy="609600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dirty="0">
                  <a:solidFill>
                    <a:schemeClr val="dk1"/>
                  </a:solidFill>
                  <a:latin typeface="仿宋" panose="02010609060101010101" pitchFamily="49" charset="-122"/>
                  <a:ea typeface="仿宋" panose="02010609060101010101" pitchFamily="49" charset="-122"/>
                </a:rPr>
                <a:t>执行</a:t>
              </a:r>
            </a:p>
          </p:txBody>
        </p:sp>
        <p:sp>
          <p:nvSpPr>
            <p:cNvPr id="6" name="矩形: 圆角 5">
              <a:extLst>
                <a:ext uri="{FF2B5EF4-FFF2-40B4-BE49-F238E27FC236}">
                  <a16:creationId xmlns:a16="http://schemas.microsoft.com/office/drawing/2014/main" id="{FAF767E1-6C04-407C-9187-2B700B607156}"/>
                </a:ext>
              </a:extLst>
            </p:cNvPr>
            <p:cNvSpPr/>
            <p:nvPr/>
          </p:nvSpPr>
          <p:spPr>
            <a:xfrm>
              <a:off x="4732869" y="2319866"/>
              <a:ext cx="1667933" cy="609600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dirty="0">
                  <a:latin typeface="仿宋" panose="02010609060101010101" pitchFamily="49" charset="-122"/>
                  <a:ea typeface="仿宋" panose="02010609060101010101" pitchFamily="49" charset="-122"/>
                </a:rPr>
                <a:t>超声波传感器</a:t>
              </a:r>
            </a:p>
          </p:txBody>
        </p:sp>
        <p:sp>
          <p:nvSpPr>
            <p:cNvPr id="7" name="菱形 6">
              <a:extLst>
                <a:ext uri="{FF2B5EF4-FFF2-40B4-BE49-F238E27FC236}">
                  <a16:creationId xmlns:a16="http://schemas.microsoft.com/office/drawing/2014/main" id="{1A8020FD-AAAD-4800-A546-4B46A9CC7D5E}"/>
                </a:ext>
              </a:extLst>
            </p:cNvPr>
            <p:cNvSpPr/>
            <p:nvPr/>
          </p:nvSpPr>
          <p:spPr>
            <a:xfrm>
              <a:off x="4366684" y="3454400"/>
              <a:ext cx="2400301" cy="524935"/>
            </a:xfrm>
            <a:prstGeom prst="diamond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dirty="0">
                  <a:solidFill>
                    <a:schemeClr val="dk1"/>
                  </a:solidFill>
                  <a:latin typeface="仿宋" panose="02010609060101010101" pitchFamily="49" charset="-122"/>
                  <a:ea typeface="仿宋" panose="02010609060101010101" pitchFamily="49" charset="-122"/>
                </a:rPr>
                <a:t>Dis &lt; min ?</a:t>
              </a:r>
              <a:endParaRPr lang="zh-CN" altLang="en-US" dirty="0">
                <a:solidFill>
                  <a:schemeClr val="dk1"/>
                </a:solidFill>
                <a:latin typeface="仿宋" panose="02010609060101010101" pitchFamily="49" charset="-122"/>
                <a:ea typeface="仿宋" panose="02010609060101010101" pitchFamily="49" charset="-122"/>
              </a:endParaRPr>
            </a:p>
          </p:txBody>
        </p:sp>
        <p:cxnSp>
          <p:nvCxnSpPr>
            <p:cNvPr id="8" name="直接箭头连接符 7">
              <a:extLst>
                <a:ext uri="{FF2B5EF4-FFF2-40B4-BE49-F238E27FC236}">
                  <a16:creationId xmlns:a16="http://schemas.microsoft.com/office/drawing/2014/main" id="{FF8A3944-3CBD-442A-B742-F607D45949B8}"/>
                </a:ext>
              </a:extLst>
            </p:cNvPr>
            <p:cNvCxnSpPr>
              <a:stCxn id="2" idx="3"/>
              <a:endCxn id="3" idx="1"/>
            </p:cNvCxnSpPr>
            <p:nvPr/>
          </p:nvCxnSpPr>
          <p:spPr>
            <a:xfrm>
              <a:off x="6400802" y="1701801"/>
              <a:ext cx="29464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C387DA0A-D3EA-449F-AD93-C2E0E1368822}"/>
                </a:ext>
              </a:extLst>
            </p:cNvPr>
            <p:cNvSpPr txBox="1"/>
            <p:nvPr/>
          </p:nvSpPr>
          <p:spPr>
            <a:xfrm>
              <a:off x="7306180" y="1187109"/>
              <a:ext cx="1667928" cy="5146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latin typeface="仿宋" panose="02010609060101010101" pitchFamily="49" charset="-122"/>
                  <a:ea typeface="仿宋" panose="02010609060101010101" pitchFamily="49" charset="-122"/>
                </a:rPr>
                <a:t>传输画面</a:t>
              </a: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C1938384-16C1-49D2-AC3E-DEA75A95FDC5}"/>
                </a:ext>
              </a:extLst>
            </p:cNvPr>
            <p:cNvSpPr txBox="1"/>
            <p:nvPr/>
          </p:nvSpPr>
          <p:spPr>
            <a:xfrm>
              <a:off x="4919136" y="855131"/>
              <a:ext cx="1854200" cy="6433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endParaRP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302AE56A-4493-401D-85B6-89809342FA6C}"/>
                </a:ext>
              </a:extLst>
            </p:cNvPr>
            <p:cNvSpPr txBox="1"/>
            <p:nvPr/>
          </p:nvSpPr>
          <p:spPr>
            <a:xfrm>
              <a:off x="9829802" y="855131"/>
              <a:ext cx="1854200" cy="6433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endParaRPr>
            </a:p>
          </p:txBody>
        </p: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8ECB3FD6-E2DE-4762-A431-D2CA7B574E09}"/>
                </a:ext>
              </a:extLst>
            </p:cNvPr>
            <p:cNvCxnSpPr/>
            <p:nvPr/>
          </p:nvCxnSpPr>
          <p:spPr>
            <a:xfrm>
              <a:off x="8068735" y="677333"/>
              <a:ext cx="0" cy="5435600"/>
            </a:xfrm>
            <a:prstGeom prst="line">
              <a:avLst/>
            </a:prstGeom>
            <a:ln w="28575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箭头连接符 12">
              <a:extLst>
                <a:ext uri="{FF2B5EF4-FFF2-40B4-BE49-F238E27FC236}">
                  <a16:creationId xmlns:a16="http://schemas.microsoft.com/office/drawing/2014/main" id="{6CD1FDAB-3A26-41F8-B83E-55F68D7365A4}"/>
                </a:ext>
              </a:extLst>
            </p:cNvPr>
            <p:cNvCxnSpPr>
              <a:stCxn id="2" idx="2"/>
              <a:endCxn id="6" idx="0"/>
            </p:cNvCxnSpPr>
            <p:nvPr/>
          </p:nvCxnSpPr>
          <p:spPr>
            <a:xfrm>
              <a:off x="5566836" y="2006601"/>
              <a:ext cx="0" cy="31326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箭头连接符 13">
              <a:extLst>
                <a:ext uri="{FF2B5EF4-FFF2-40B4-BE49-F238E27FC236}">
                  <a16:creationId xmlns:a16="http://schemas.microsoft.com/office/drawing/2014/main" id="{AA7C0214-D7CF-4133-80F9-864C04FC3C91}"/>
                </a:ext>
              </a:extLst>
            </p:cNvPr>
            <p:cNvCxnSpPr>
              <a:stCxn id="6" idx="2"/>
              <a:endCxn id="7" idx="0"/>
            </p:cNvCxnSpPr>
            <p:nvPr/>
          </p:nvCxnSpPr>
          <p:spPr>
            <a:xfrm flipH="1">
              <a:off x="5566835" y="2929466"/>
              <a:ext cx="1" cy="52493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连接符: 肘形 14">
              <a:extLst>
                <a:ext uri="{FF2B5EF4-FFF2-40B4-BE49-F238E27FC236}">
                  <a16:creationId xmlns:a16="http://schemas.microsoft.com/office/drawing/2014/main" id="{4AC740FA-04D8-4B3B-A701-0BF7F56CBF25}"/>
                </a:ext>
              </a:extLst>
            </p:cNvPr>
            <p:cNvCxnSpPr>
              <a:stCxn id="7" idx="3"/>
              <a:endCxn id="5" idx="0"/>
            </p:cNvCxnSpPr>
            <p:nvPr/>
          </p:nvCxnSpPr>
          <p:spPr>
            <a:xfrm flipH="1">
              <a:off x="6485469" y="3716868"/>
              <a:ext cx="281516" cy="1049866"/>
            </a:xfrm>
            <a:prstGeom prst="bentConnector4">
              <a:avLst>
                <a:gd name="adj1" fmla="val -81203"/>
                <a:gd name="adj2" fmla="val 625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连接符: 肘形 15">
              <a:extLst>
                <a:ext uri="{FF2B5EF4-FFF2-40B4-BE49-F238E27FC236}">
                  <a16:creationId xmlns:a16="http://schemas.microsoft.com/office/drawing/2014/main" id="{62AFAF2B-1FBB-4CEE-A092-58D95D4CDFA2}"/>
                </a:ext>
              </a:extLst>
            </p:cNvPr>
            <p:cNvCxnSpPr>
              <a:stCxn id="7" idx="1"/>
              <a:endCxn id="4" idx="0"/>
            </p:cNvCxnSpPr>
            <p:nvPr/>
          </p:nvCxnSpPr>
          <p:spPr>
            <a:xfrm rot="10800000" flipH="1" flipV="1">
              <a:off x="4366684" y="3716868"/>
              <a:ext cx="225426" cy="1049866"/>
            </a:xfrm>
            <a:prstGeom prst="bentConnector4">
              <a:avLst>
                <a:gd name="adj1" fmla="val -101408"/>
                <a:gd name="adj2" fmla="val 625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6C560266-365F-4AF8-9273-CD20089D2030}"/>
                </a:ext>
              </a:extLst>
            </p:cNvPr>
            <p:cNvSpPr txBox="1"/>
            <p:nvPr/>
          </p:nvSpPr>
          <p:spPr>
            <a:xfrm>
              <a:off x="4283600" y="3931168"/>
              <a:ext cx="4762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Y</a:t>
              </a:r>
              <a:endParaRPr lang="zh-CN" altLang="en-US" dirty="0"/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5B151D89-0576-4133-8CF5-E07F1D19502B}"/>
                </a:ext>
              </a:extLst>
            </p:cNvPr>
            <p:cNvSpPr txBox="1"/>
            <p:nvPr/>
          </p:nvSpPr>
          <p:spPr>
            <a:xfrm>
              <a:off x="6520391" y="3933802"/>
              <a:ext cx="4762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N</a:t>
              </a:r>
              <a:endParaRPr lang="zh-CN" altLang="en-US" dirty="0"/>
            </a:p>
          </p:txBody>
        </p:sp>
        <p:cxnSp>
          <p:nvCxnSpPr>
            <p:cNvPr id="19" name="连接符: 肘形 18">
              <a:extLst>
                <a:ext uri="{FF2B5EF4-FFF2-40B4-BE49-F238E27FC236}">
                  <a16:creationId xmlns:a16="http://schemas.microsoft.com/office/drawing/2014/main" id="{842F9D67-5A55-457B-9FC5-DBBE5B26FF74}"/>
                </a:ext>
              </a:extLst>
            </p:cNvPr>
            <p:cNvCxnSpPr>
              <a:cxnSpLocks/>
              <a:endCxn id="2" idx="1"/>
            </p:cNvCxnSpPr>
            <p:nvPr/>
          </p:nvCxnSpPr>
          <p:spPr>
            <a:xfrm rot="5400000" flipH="1" flipV="1">
              <a:off x="2061901" y="3230301"/>
              <a:ext cx="4199468" cy="1142468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C5099315-92FD-4F66-908F-5CDC09E1BECD}"/>
                </a:ext>
              </a:extLst>
            </p:cNvPr>
            <p:cNvCxnSpPr>
              <a:cxnSpLocks/>
              <a:stCxn id="4" idx="2"/>
            </p:cNvCxnSpPr>
            <p:nvPr/>
          </p:nvCxnSpPr>
          <p:spPr>
            <a:xfrm>
              <a:off x="4592110" y="5376334"/>
              <a:ext cx="925643" cy="61806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5725CB76-A9B5-4C24-875F-9AD1C1447949}"/>
                </a:ext>
              </a:extLst>
            </p:cNvPr>
            <p:cNvCxnSpPr>
              <a:cxnSpLocks/>
              <a:stCxn id="5" idx="2"/>
            </p:cNvCxnSpPr>
            <p:nvPr/>
          </p:nvCxnSpPr>
          <p:spPr>
            <a:xfrm flipH="1">
              <a:off x="5517753" y="5376334"/>
              <a:ext cx="967716" cy="61806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ADE54D65-EA04-47B8-9596-F7C82F2E899A}"/>
                </a:ext>
              </a:extLst>
            </p:cNvPr>
            <p:cNvCxnSpPr/>
            <p:nvPr/>
          </p:nvCxnSpPr>
          <p:spPr>
            <a:xfrm flipH="1">
              <a:off x="3589606" y="5994398"/>
              <a:ext cx="192894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1CB2542F-B990-4ABE-B486-0EB5C187C99B}"/>
                </a:ext>
              </a:extLst>
            </p:cNvPr>
            <p:cNvCxnSpPr/>
            <p:nvPr/>
          </p:nvCxnSpPr>
          <p:spPr>
            <a:xfrm flipV="1">
              <a:off x="3590401" y="5816600"/>
              <a:ext cx="0" cy="1777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连接符: 肘形 23">
              <a:extLst>
                <a:ext uri="{FF2B5EF4-FFF2-40B4-BE49-F238E27FC236}">
                  <a16:creationId xmlns:a16="http://schemas.microsoft.com/office/drawing/2014/main" id="{A08F14D1-8A60-4D58-9E29-177031870529}"/>
                </a:ext>
              </a:extLst>
            </p:cNvPr>
            <p:cNvCxnSpPr>
              <a:stCxn id="3" idx="2"/>
              <a:endCxn id="5" idx="3"/>
            </p:cNvCxnSpPr>
            <p:nvPr/>
          </p:nvCxnSpPr>
          <p:spPr>
            <a:xfrm rot="5400000">
              <a:off x="7217836" y="2108200"/>
              <a:ext cx="3064933" cy="2861734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CE24606B-7FFB-4F64-A603-7EE097EE3589}"/>
                </a:ext>
              </a:extLst>
            </p:cNvPr>
            <p:cNvSpPr txBox="1"/>
            <p:nvPr/>
          </p:nvSpPr>
          <p:spPr>
            <a:xfrm>
              <a:off x="9492203" y="1886002"/>
              <a:ext cx="658263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latin typeface="仿宋" panose="02010609060101010101" pitchFamily="49" charset="-122"/>
                  <a:ea typeface="仿宋" panose="02010609060101010101" pitchFamily="49" charset="-122"/>
                </a:rPr>
                <a:t>左转</a:t>
              </a:r>
              <a:endParaRPr lang="en-US" altLang="zh-CN" dirty="0">
                <a:latin typeface="仿宋" panose="02010609060101010101" pitchFamily="49" charset="-122"/>
                <a:ea typeface="仿宋" panose="02010609060101010101" pitchFamily="49" charset="-122"/>
              </a:endParaRPr>
            </a:p>
            <a:p>
              <a:endParaRPr lang="en-US" altLang="zh-CN" dirty="0">
                <a:latin typeface="仿宋" panose="02010609060101010101" pitchFamily="49" charset="-122"/>
                <a:ea typeface="仿宋" panose="02010609060101010101" pitchFamily="49" charset="-122"/>
              </a:endParaRPr>
            </a:p>
            <a:p>
              <a:r>
                <a:rPr lang="zh-CN" altLang="en-US" dirty="0">
                  <a:latin typeface="仿宋" panose="02010609060101010101" pitchFamily="49" charset="-122"/>
                  <a:ea typeface="仿宋" panose="02010609060101010101" pitchFamily="49" charset="-122"/>
                </a:rPr>
                <a:t>右转</a:t>
              </a:r>
              <a:endParaRPr lang="en-US" altLang="zh-CN" dirty="0">
                <a:latin typeface="仿宋" panose="02010609060101010101" pitchFamily="49" charset="-122"/>
                <a:ea typeface="仿宋" panose="02010609060101010101" pitchFamily="49" charset="-122"/>
              </a:endParaRPr>
            </a:p>
            <a:p>
              <a:endParaRPr lang="en-US" altLang="zh-CN" dirty="0">
                <a:latin typeface="仿宋" panose="02010609060101010101" pitchFamily="49" charset="-122"/>
                <a:ea typeface="仿宋" panose="02010609060101010101" pitchFamily="49" charset="-122"/>
              </a:endParaRPr>
            </a:p>
            <a:p>
              <a:r>
                <a:rPr lang="zh-CN" altLang="en-US" dirty="0">
                  <a:latin typeface="仿宋" panose="02010609060101010101" pitchFamily="49" charset="-122"/>
                  <a:ea typeface="仿宋" panose="02010609060101010101" pitchFamily="49" charset="-122"/>
                </a:rPr>
                <a:t>直行</a:t>
              </a:r>
            </a:p>
          </p:txBody>
        </p:sp>
      </p:grpSp>
      <p:sp>
        <p:nvSpPr>
          <p:cNvPr id="27" name="文本框 26">
            <a:extLst>
              <a:ext uri="{FF2B5EF4-FFF2-40B4-BE49-F238E27FC236}">
                <a16:creationId xmlns:a16="http://schemas.microsoft.com/office/drawing/2014/main" id="{C02A1A1B-668D-4885-A72B-3E4DCB22107B}"/>
              </a:ext>
            </a:extLst>
          </p:cNvPr>
          <p:cNvSpPr txBox="1"/>
          <p:nvPr/>
        </p:nvSpPr>
        <p:spPr>
          <a:xfrm>
            <a:off x="1761067" y="1117600"/>
            <a:ext cx="3265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>
                <a:solidFill>
                  <a:schemeClr val="dk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处理算法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6BEE5D80-9052-4610-89F0-14F8AF1F335B}"/>
              </a:ext>
            </a:extLst>
          </p:cNvPr>
          <p:cNvSpPr txBox="1"/>
          <p:nvPr/>
        </p:nvSpPr>
        <p:spPr>
          <a:xfrm>
            <a:off x="1249846" y="2034089"/>
            <a:ext cx="48360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承接第二阶段成果</a:t>
            </a:r>
            <a:endParaRPr lang="en-US" altLang="zh-CN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利用</a:t>
            </a:r>
            <a:r>
              <a:rPr lang="zh-CN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</a:rPr>
              <a:t>色彩直方图</a:t>
            </a:r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进行分析</a:t>
            </a: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8F418C1E-7926-49E0-9EDF-8E4F42C4D774}"/>
              </a:ext>
            </a:extLst>
          </p:cNvPr>
          <p:cNvSpPr/>
          <p:nvPr/>
        </p:nvSpPr>
        <p:spPr>
          <a:xfrm>
            <a:off x="1521350" y="3734146"/>
            <a:ext cx="6096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颜色空间</a:t>
            </a:r>
            <a:r>
              <a:rPr lang="en-US" altLang="zh-CN" sz="2400" dirty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RGB</a:t>
            </a:r>
            <a:endParaRPr lang="zh-CN" altLang="en-US" sz="2400" dirty="0">
              <a:solidFill>
                <a:srgbClr val="454545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en-US" altLang="zh-CN" sz="2400" dirty="0">
                <a:solidFill>
                  <a:srgbClr val="454545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R</a:t>
            </a:r>
            <a:r>
              <a:rPr lang="zh-CN" altLang="en-US" sz="2400" dirty="0">
                <a:solidFill>
                  <a:srgbClr val="454545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的取值范围：</a:t>
            </a:r>
            <a:r>
              <a:rPr lang="en-US" altLang="zh-CN" sz="2400" dirty="0">
                <a:solidFill>
                  <a:srgbClr val="454545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0-255</a:t>
            </a:r>
            <a:endParaRPr lang="zh-CN" altLang="en-US" sz="2400" dirty="0">
              <a:solidFill>
                <a:srgbClr val="454545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en-US" altLang="zh-CN" sz="2400" dirty="0">
                <a:solidFill>
                  <a:srgbClr val="454545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G</a:t>
            </a:r>
            <a:r>
              <a:rPr lang="zh-CN" altLang="en-US" sz="2400" dirty="0">
                <a:solidFill>
                  <a:srgbClr val="454545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的取值范围：</a:t>
            </a:r>
            <a:r>
              <a:rPr lang="en-US" altLang="zh-CN" sz="2400" dirty="0">
                <a:solidFill>
                  <a:srgbClr val="454545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0-255</a:t>
            </a:r>
            <a:endParaRPr lang="zh-CN" altLang="en-US" sz="2400" dirty="0">
              <a:solidFill>
                <a:srgbClr val="454545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en-US" altLang="zh-CN" sz="2400" dirty="0">
                <a:solidFill>
                  <a:srgbClr val="454545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B</a:t>
            </a:r>
            <a:r>
              <a:rPr lang="zh-CN" altLang="en-US" sz="2400" dirty="0">
                <a:solidFill>
                  <a:srgbClr val="454545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的取值范围：</a:t>
            </a:r>
            <a:r>
              <a:rPr lang="en-US" altLang="zh-CN" sz="2400" dirty="0">
                <a:solidFill>
                  <a:srgbClr val="454545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0-255</a:t>
            </a:r>
            <a:endParaRPr lang="zh-CN" altLang="en-US" sz="2400" b="0" i="0" dirty="0">
              <a:solidFill>
                <a:srgbClr val="454545"/>
              </a:solidFill>
              <a:effectLst/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101722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ABCFE4-0D04-4120-93EE-C603154B4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PC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端部分代码及结果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69037D2-2C2D-4287-8E89-83B31CCAF82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关键代码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E8DA20B-51C3-47E6-AE46-03995B51B0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343953" y="2560320"/>
            <a:ext cx="3561117" cy="3310128"/>
          </a:xfrm>
        </p:spPr>
        <p:txBody>
          <a:bodyPr/>
          <a:lstStyle/>
          <a:p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测试结果</a:t>
            </a:r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3B2AB4AB-DC0A-415C-AB47-2B56E9CAAC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8419" y="3102188"/>
            <a:ext cx="5956131" cy="2514811"/>
          </a:xfrm>
          <a:prstGeom prst="rect">
            <a:avLst/>
          </a:prstGeom>
        </p:spPr>
      </p:pic>
      <p:pic>
        <p:nvPicPr>
          <p:cNvPr id="32" name="图片 31" descr="图片包含 墙壁, 人员, 服装, 室内&#10;&#10;已生成极高可信度的说明">
            <a:extLst>
              <a:ext uri="{FF2B5EF4-FFF2-40B4-BE49-F238E27FC236}">
                <a16:creationId xmlns:a16="http://schemas.microsoft.com/office/drawing/2014/main" id="{98BCDCB6-379D-4A0B-900B-92A44CC641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1751" y="3816563"/>
            <a:ext cx="1673013" cy="2091265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59E13B86-21E5-4023-9B73-293B977E468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1778"/>
          <a:stretch/>
        </p:blipFill>
        <p:spPr>
          <a:xfrm>
            <a:off x="7462181" y="3027892"/>
            <a:ext cx="3581400" cy="68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2061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C059CCB-BF72-416B-9721-E8199F9E5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功能：智能寻路</a:t>
            </a:r>
            <a:b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</a:b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1EED652-32C0-4D0E-BD1D-0C1550C8AC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15067" y="3846050"/>
            <a:ext cx="8158690" cy="2021349"/>
          </a:xfrm>
        </p:spPr>
        <p:txBody>
          <a:bodyPr>
            <a:normAutofit/>
          </a:bodyPr>
          <a:lstStyle/>
          <a:p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最终功能之二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实现对于设定样式的道路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能够智能寻找路线前进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如偏离道路会倒车至正确道路上</a:t>
            </a:r>
          </a:p>
        </p:txBody>
      </p:sp>
    </p:spTree>
    <p:extLst>
      <p:ext uri="{BB962C8B-B14F-4D97-AF65-F5344CB8AC3E}">
        <p14:creationId xmlns:p14="http://schemas.microsoft.com/office/powerpoint/2010/main" val="28525250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>
            <a:extLst>
              <a:ext uri="{FF2B5EF4-FFF2-40B4-BE49-F238E27FC236}">
                <a16:creationId xmlns:a16="http://schemas.microsoft.com/office/drawing/2014/main" id="{31C5879E-50E1-4CFF-B23A-1A3ACD665648}"/>
              </a:ext>
            </a:extLst>
          </p:cNvPr>
          <p:cNvSpPr txBox="1"/>
          <p:nvPr/>
        </p:nvSpPr>
        <p:spPr>
          <a:xfrm>
            <a:off x="9829802" y="855131"/>
            <a:ext cx="1854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仿宋" panose="02010609060101010101" pitchFamily="49" charset="-122"/>
                <a:ea typeface="仿宋" panose="02010609060101010101" pitchFamily="49" charset="-122"/>
              </a:rPr>
              <a:t>PC</a:t>
            </a:r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端</a:t>
            </a: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7B43F29D-F5BA-4083-A04D-ECC244535E14}"/>
              </a:ext>
            </a:extLst>
          </p:cNvPr>
          <p:cNvSpPr txBox="1"/>
          <p:nvPr/>
        </p:nvSpPr>
        <p:spPr>
          <a:xfrm>
            <a:off x="1862761" y="2176967"/>
            <a:ext cx="861774" cy="350840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4400" dirty="0">
                <a:latin typeface="仿宋" panose="02010609060101010101" pitchFamily="49" charset="-122"/>
                <a:ea typeface="仿宋" panose="02010609060101010101" pitchFamily="49" charset="-122"/>
              </a:rPr>
              <a:t>实现逻辑</a:t>
            </a:r>
          </a:p>
        </p:txBody>
      </p: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1D8CE2F0-5086-4AA1-AB2D-3D4EACCF01C5}"/>
              </a:ext>
            </a:extLst>
          </p:cNvPr>
          <p:cNvGrpSpPr/>
          <p:nvPr/>
        </p:nvGrpSpPr>
        <p:grpSpPr>
          <a:xfrm>
            <a:off x="4732869" y="677333"/>
            <a:ext cx="6282266" cy="5435600"/>
            <a:chOff x="4732869" y="677333"/>
            <a:chExt cx="6282266" cy="5435600"/>
          </a:xfrm>
        </p:grpSpPr>
        <p:sp>
          <p:nvSpPr>
            <p:cNvPr id="2" name="矩形: 圆角 1">
              <a:extLst>
                <a:ext uri="{FF2B5EF4-FFF2-40B4-BE49-F238E27FC236}">
                  <a16:creationId xmlns:a16="http://schemas.microsoft.com/office/drawing/2014/main" id="{AE615F2C-6703-4234-B671-14D4A036D7BB}"/>
                </a:ext>
              </a:extLst>
            </p:cNvPr>
            <p:cNvSpPr/>
            <p:nvPr/>
          </p:nvSpPr>
          <p:spPr>
            <a:xfrm>
              <a:off x="4732869" y="1397001"/>
              <a:ext cx="1667933" cy="609600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latin typeface="仿宋" panose="02010609060101010101" pitchFamily="49" charset="-122"/>
                  <a:ea typeface="仿宋" panose="02010609060101010101" pitchFamily="49" charset="-122"/>
                </a:rPr>
                <a:t>车载摄像头</a:t>
              </a:r>
            </a:p>
          </p:txBody>
        </p:sp>
        <p:sp>
          <p:nvSpPr>
            <p:cNvPr id="6" name="矩形: 圆角 5">
              <a:extLst>
                <a:ext uri="{FF2B5EF4-FFF2-40B4-BE49-F238E27FC236}">
                  <a16:creationId xmlns:a16="http://schemas.microsoft.com/office/drawing/2014/main" id="{E9BFDA08-5B2E-4D4C-90DD-51429FB121CF}"/>
                </a:ext>
              </a:extLst>
            </p:cNvPr>
            <p:cNvSpPr/>
            <p:nvPr/>
          </p:nvSpPr>
          <p:spPr>
            <a:xfrm>
              <a:off x="9347202" y="1397001"/>
              <a:ext cx="1667933" cy="609600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dirty="0">
                  <a:solidFill>
                    <a:schemeClr val="dk1"/>
                  </a:solidFill>
                  <a:latin typeface="仿宋" panose="02010609060101010101" pitchFamily="49" charset="-122"/>
                  <a:ea typeface="仿宋" panose="02010609060101010101" pitchFamily="49" charset="-122"/>
                </a:rPr>
                <a:t>处理算法</a:t>
              </a:r>
            </a:p>
          </p:txBody>
        </p:sp>
        <p:sp>
          <p:nvSpPr>
            <p:cNvPr id="8" name="矩形: 圆角 7">
              <a:extLst>
                <a:ext uri="{FF2B5EF4-FFF2-40B4-BE49-F238E27FC236}">
                  <a16:creationId xmlns:a16="http://schemas.microsoft.com/office/drawing/2014/main" id="{E0139DD8-2444-4DD0-9934-CFE04D76B60C}"/>
                </a:ext>
              </a:extLst>
            </p:cNvPr>
            <p:cNvSpPr/>
            <p:nvPr/>
          </p:nvSpPr>
          <p:spPr>
            <a:xfrm>
              <a:off x="4732870" y="4809067"/>
              <a:ext cx="1667933" cy="609600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dirty="0">
                  <a:solidFill>
                    <a:schemeClr val="dk1"/>
                  </a:solidFill>
                  <a:latin typeface="仿宋" panose="02010609060101010101" pitchFamily="49" charset="-122"/>
                  <a:ea typeface="仿宋" panose="02010609060101010101" pitchFamily="49" charset="-122"/>
                </a:rPr>
                <a:t>执行</a:t>
              </a:r>
            </a:p>
          </p:txBody>
        </p:sp>
        <p:cxnSp>
          <p:nvCxnSpPr>
            <p:cNvPr id="12" name="直接箭头连接符 11">
              <a:extLst>
                <a:ext uri="{FF2B5EF4-FFF2-40B4-BE49-F238E27FC236}">
                  <a16:creationId xmlns:a16="http://schemas.microsoft.com/office/drawing/2014/main" id="{15270591-4573-4801-B070-7410ADFD106B}"/>
                </a:ext>
              </a:extLst>
            </p:cNvPr>
            <p:cNvCxnSpPr>
              <a:stCxn id="2" idx="3"/>
              <a:endCxn id="6" idx="1"/>
            </p:cNvCxnSpPr>
            <p:nvPr/>
          </p:nvCxnSpPr>
          <p:spPr>
            <a:xfrm>
              <a:off x="6400802" y="1701801"/>
              <a:ext cx="29464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5FA04600-0996-4E92-A80B-BD2FCC72F9B9}"/>
                </a:ext>
              </a:extLst>
            </p:cNvPr>
            <p:cNvSpPr txBox="1"/>
            <p:nvPr/>
          </p:nvSpPr>
          <p:spPr>
            <a:xfrm>
              <a:off x="7344835" y="1405467"/>
              <a:ext cx="1447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latin typeface="仿宋" panose="02010609060101010101" pitchFamily="49" charset="-122"/>
                  <a:ea typeface="仿宋" panose="02010609060101010101" pitchFamily="49" charset="-122"/>
                </a:rPr>
                <a:t>传输画面</a:t>
              </a: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EC6055C6-0092-44D1-8C9F-40F1AEA7992F}"/>
                </a:ext>
              </a:extLst>
            </p:cNvPr>
            <p:cNvSpPr txBox="1"/>
            <p:nvPr/>
          </p:nvSpPr>
          <p:spPr>
            <a:xfrm>
              <a:off x="4919136" y="855131"/>
              <a:ext cx="1854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latin typeface="仿宋" panose="02010609060101010101" pitchFamily="49" charset="-122"/>
                  <a:ea typeface="仿宋" panose="02010609060101010101" pitchFamily="49" charset="-122"/>
                </a:rPr>
                <a:t>单片机端</a:t>
              </a:r>
            </a:p>
          </p:txBody>
        </p:sp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5CDC1472-C829-46CE-8EB3-43342CB74617}"/>
                </a:ext>
              </a:extLst>
            </p:cNvPr>
            <p:cNvCxnSpPr/>
            <p:nvPr/>
          </p:nvCxnSpPr>
          <p:spPr>
            <a:xfrm>
              <a:off x="8068735" y="677333"/>
              <a:ext cx="0" cy="5435600"/>
            </a:xfrm>
            <a:prstGeom prst="line">
              <a:avLst/>
            </a:prstGeom>
            <a:ln w="28575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连接符: 肘形 50">
              <a:extLst>
                <a:ext uri="{FF2B5EF4-FFF2-40B4-BE49-F238E27FC236}">
                  <a16:creationId xmlns:a16="http://schemas.microsoft.com/office/drawing/2014/main" id="{46FED2F3-42A3-434F-ADD8-F3E118996C79}"/>
                </a:ext>
              </a:extLst>
            </p:cNvPr>
            <p:cNvCxnSpPr>
              <a:stCxn id="6" idx="2"/>
              <a:endCxn id="8" idx="3"/>
            </p:cNvCxnSpPr>
            <p:nvPr/>
          </p:nvCxnSpPr>
          <p:spPr>
            <a:xfrm rot="5400000">
              <a:off x="6737353" y="1670051"/>
              <a:ext cx="3107266" cy="3780366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文本框 51">
              <a:extLst>
                <a:ext uri="{FF2B5EF4-FFF2-40B4-BE49-F238E27FC236}">
                  <a16:creationId xmlns:a16="http://schemas.microsoft.com/office/drawing/2014/main" id="{DDCE26A2-A876-4298-A654-817AFE3E47D5}"/>
                </a:ext>
              </a:extLst>
            </p:cNvPr>
            <p:cNvSpPr txBox="1"/>
            <p:nvPr/>
          </p:nvSpPr>
          <p:spPr>
            <a:xfrm>
              <a:off x="9500670" y="2624666"/>
              <a:ext cx="658263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latin typeface="仿宋" panose="02010609060101010101" pitchFamily="49" charset="-122"/>
                  <a:ea typeface="仿宋" panose="02010609060101010101" pitchFamily="49" charset="-122"/>
                </a:rPr>
                <a:t>左转</a:t>
              </a:r>
              <a:endParaRPr lang="en-US" altLang="zh-CN" dirty="0">
                <a:latin typeface="仿宋" panose="02010609060101010101" pitchFamily="49" charset="-122"/>
                <a:ea typeface="仿宋" panose="02010609060101010101" pitchFamily="49" charset="-122"/>
              </a:endParaRPr>
            </a:p>
            <a:p>
              <a:endParaRPr lang="en-US" altLang="zh-CN" dirty="0">
                <a:latin typeface="仿宋" panose="02010609060101010101" pitchFamily="49" charset="-122"/>
                <a:ea typeface="仿宋" panose="02010609060101010101" pitchFamily="49" charset="-122"/>
              </a:endParaRPr>
            </a:p>
            <a:p>
              <a:r>
                <a:rPr lang="zh-CN" altLang="en-US" dirty="0">
                  <a:latin typeface="仿宋" panose="02010609060101010101" pitchFamily="49" charset="-122"/>
                  <a:ea typeface="仿宋" panose="02010609060101010101" pitchFamily="49" charset="-122"/>
                </a:rPr>
                <a:t>右转</a:t>
              </a:r>
              <a:endParaRPr lang="en-US" altLang="zh-CN" dirty="0">
                <a:latin typeface="仿宋" panose="02010609060101010101" pitchFamily="49" charset="-122"/>
                <a:ea typeface="仿宋" panose="02010609060101010101" pitchFamily="49" charset="-122"/>
              </a:endParaRPr>
            </a:p>
            <a:p>
              <a:endParaRPr lang="en-US" altLang="zh-CN" dirty="0">
                <a:latin typeface="仿宋" panose="02010609060101010101" pitchFamily="49" charset="-122"/>
                <a:ea typeface="仿宋" panose="02010609060101010101" pitchFamily="49" charset="-122"/>
              </a:endParaRPr>
            </a:p>
            <a:p>
              <a:r>
                <a:rPr lang="zh-CN" altLang="en-US" dirty="0">
                  <a:latin typeface="仿宋" panose="02010609060101010101" pitchFamily="49" charset="-122"/>
                  <a:ea typeface="仿宋" panose="02010609060101010101" pitchFamily="49" charset="-122"/>
                </a:rPr>
                <a:t>直行</a:t>
              </a:r>
              <a:endParaRPr lang="en-US" altLang="zh-CN" dirty="0">
                <a:latin typeface="仿宋" panose="02010609060101010101" pitchFamily="49" charset="-122"/>
                <a:ea typeface="仿宋" panose="02010609060101010101" pitchFamily="49" charset="-122"/>
              </a:endParaRPr>
            </a:p>
            <a:p>
              <a:endParaRPr lang="en-US" altLang="zh-CN" dirty="0">
                <a:latin typeface="仿宋" panose="02010609060101010101" pitchFamily="49" charset="-122"/>
                <a:ea typeface="仿宋" panose="02010609060101010101" pitchFamily="49" charset="-122"/>
              </a:endParaRPr>
            </a:p>
            <a:p>
              <a:r>
                <a:rPr lang="zh-CN" altLang="en-US" dirty="0">
                  <a:latin typeface="仿宋" panose="02010609060101010101" pitchFamily="49" charset="-122"/>
                  <a:ea typeface="仿宋" panose="02010609060101010101" pitchFamily="49" charset="-122"/>
                </a:rPr>
                <a:t>倒车</a:t>
              </a:r>
            </a:p>
          </p:txBody>
        </p:sp>
        <p:cxnSp>
          <p:nvCxnSpPr>
            <p:cNvPr id="21" name="连接符: 肘形 20">
              <a:extLst>
                <a:ext uri="{FF2B5EF4-FFF2-40B4-BE49-F238E27FC236}">
                  <a16:creationId xmlns:a16="http://schemas.microsoft.com/office/drawing/2014/main" id="{2B0A7092-E402-4387-A247-B973BCC09699}"/>
                </a:ext>
              </a:extLst>
            </p:cNvPr>
            <p:cNvCxnSpPr>
              <a:cxnSpLocks/>
              <a:stCxn id="8" idx="2"/>
              <a:endCxn id="2" idx="1"/>
            </p:cNvCxnSpPr>
            <p:nvPr/>
          </p:nvCxnSpPr>
          <p:spPr>
            <a:xfrm rot="5400000" flipH="1">
              <a:off x="3291420" y="3143250"/>
              <a:ext cx="3716866" cy="833968"/>
            </a:xfrm>
            <a:prstGeom prst="bentConnector4">
              <a:avLst>
                <a:gd name="adj1" fmla="val -11845"/>
                <a:gd name="adj2" fmla="val 207614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矩形: 圆角 36">
              <a:extLst>
                <a:ext uri="{FF2B5EF4-FFF2-40B4-BE49-F238E27FC236}">
                  <a16:creationId xmlns:a16="http://schemas.microsoft.com/office/drawing/2014/main" id="{F9215D4C-4DF7-4DDB-ACEE-B766F3E2A2CF}"/>
                </a:ext>
              </a:extLst>
            </p:cNvPr>
            <p:cNvSpPr/>
            <p:nvPr/>
          </p:nvSpPr>
          <p:spPr>
            <a:xfrm>
              <a:off x="4732869" y="3200401"/>
              <a:ext cx="1667933" cy="609600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dirty="0">
                  <a:latin typeface="仿宋" panose="02010609060101010101" pitchFamily="49" charset="-122"/>
                  <a:ea typeface="仿宋" panose="02010609060101010101" pitchFamily="49" charset="-122"/>
                </a:rPr>
                <a:t>停顿</a:t>
              </a:r>
              <a:endParaRPr lang="zh-CN" altLang="en-US" dirty="0">
                <a:solidFill>
                  <a:schemeClr val="dk1"/>
                </a:solidFill>
                <a:latin typeface="仿宋" panose="02010609060101010101" pitchFamily="49" charset="-122"/>
                <a:ea typeface="仿宋" panose="02010609060101010101" pitchFamily="49" charset="-122"/>
              </a:endParaRPr>
            </a:p>
          </p:txBody>
        </p:sp>
        <p:cxnSp>
          <p:nvCxnSpPr>
            <p:cNvPr id="26" name="直接箭头连接符 25">
              <a:extLst>
                <a:ext uri="{FF2B5EF4-FFF2-40B4-BE49-F238E27FC236}">
                  <a16:creationId xmlns:a16="http://schemas.microsoft.com/office/drawing/2014/main" id="{955098E7-4264-42DB-8DAA-A447499BABB6}"/>
                </a:ext>
              </a:extLst>
            </p:cNvPr>
            <p:cNvCxnSpPr>
              <a:cxnSpLocks/>
              <a:stCxn id="2" idx="2"/>
              <a:endCxn id="37" idx="0"/>
            </p:cNvCxnSpPr>
            <p:nvPr/>
          </p:nvCxnSpPr>
          <p:spPr>
            <a:xfrm>
              <a:off x="5566836" y="2006601"/>
              <a:ext cx="0" cy="11938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箭头连接符 30">
              <a:extLst>
                <a:ext uri="{FF2B5EF4-FFF2-40B4-BE49-F238E27FC236}">
                  <a16:creationId xmlns:a16="http://schemas.microsoft.com/office/drawing/2014/main" id="{99C995C1-4FE7-4FC0-9ADA-4B0392284AAE}"/>
                </a:ext>
              </a:extLst>
            </p:cNvPr>
            <p:cNvCxnSpPr>
              <a:stCxn id="37" idx="2"/>
              <a:endCxn id="8" idx="0"/>
            </p:cNvCxnSpPr>
            <p:nvPr/>
          </p:nvCxnSpPr>
          <p:spPr>
            <a:xfrm>
              <a:off x="5566836" y="3810001"/>
              <a:ext cx="1" cy="99906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942591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3553D077-79A2-4E10-A412-EDA83FFB804E}"/>
              </a:ext>
            </a:extLst>
          </p:cNvPr>
          <p:cNvGrpSpPr/>
          <p:nvPr/>
        </p:nvGrpSpPr>
        <p:grpSpPr>
          <a:xfrm>
            <a:off x="7086602" y="1410534"/>
            <a:ext cx="4320698" cy="3728732"/>
            <a:chOff x="4732869" y="677333"/>
            <a:chExt cx="6298545" cy="5435600"/>
          </a:xfrm>
        </p:grpSpPr>
        <p:sp>
          <p:nvSpPr>
            <p:cNvPr id="3" name="矩形: 圆角 2">
              <a:extLst>
                <a:ext uri="{FF2B5EF4-FFF2-40B4-BE49-F238E27FC236}">
                  <a16:creationId xmlns:a16="http://schemas.microsoft.com/office/drawing/2014/main" id="{AAF99C72-EB18-438D-A355-05AFA05C4D12}"/>
                </a:ext>
              </a:extLst>
            </p:cNvPr>
            <p:cNvSpPr/>
            <p:nvPr/>
          </p:nvSpPr>
          <p:spPr>
            <a:xfrm>
              <a:off x="4732869" y="1397001"/>
              <a:ext cx="1667933" cy="609600"/>
            </a:xfrm>
            <a:prstGeom prst="round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latin typeface="仿宋" panose="02010609060101010101" pitchFamily="49" charset="-122"/>
                  <a:ea typeface="仿宋" panose="02010609060101010101" pitchFamily="49" charset="-122"/>
                </a:rPr>
                <a:t>摄像头</a:t>
              </a:r>
            </a:p>
          </p:txBody>
        </p:sp>
        <p:sp>
          <p:nvSpPr>
            <p:cNvPr id="4" name="矩形: 圆角 3">
              <a:extLst>
                <a:ext uri="{FF2B5EF4-FFF2-40B4-BE49-F238E27FC236}">
                  <a16:creationId xmlns:a16="http://schemas.microsoft.com/office/drawing/2014/main" id="{93909D56-83C7-4817-B7E5-DECFDEB7C6FC}"/>
                </a:ext>
              </a:extLst>
            </p:cNvPr>
            <p:cNvSpPr/>
            <p:nvPr/>
          </p:nvSpPr>
          <p:spPr>
            <a:xfrm>
              <a:off x="9347202" y="1397001"/>
              <a:ext cx="1667933" cy="609600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dirty="0">
                  <a:solidFill>
                    <a:schemeClr val="dk1"/>
                  </a:solidFill>
                  <a:latin typeface="仿宋" panose="02010609060101010101" pitchFamily="49" charset="-122"/>
                  <a:ea typeface="仿宋" panose="02010609060101010101" pitchFamily="49" charset="-122"/>
                </a:rPr>
                <a:t>处理算法</a:t>
              </a:r>
            </a:p>
          </p:txBody>
        </p:sp>
        <p:sp>
          <p:nvSpPr>
            <p:cNvPr id="5" name="矩形: 圆角 4">
              <a:extLst>
                <a:ext uri="{FF2B5EF4-FFF2-40B4-BE49-F238E27FC236}">
                  <a16:creationId xmlns:a16="http://schemas.microsoft.com/office/drawing/2014/main" id="{98018FC6-C3D4-4624-937B-22BD5DB5D616}"/>
                </a:ext>
              </a:extLst>
            </p:cNvPr>
            <p:cNvSpPr/>
            <p:nvPr/>
          </p:nvSpPr>
          <p:spPr>
            <a:xfrm>
              <a:off x="4732870" y="4809067"/>
              <a:ext cx="1667933" cy="609600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dirty="0">
                  <a:solidFill>
                    <a:schemeClr val="dk1"/>
                  </a:solidFill>
                  <a:latin typeface="仿宋" panose="02010609060101010101" pitchFamily="49" charset="-122"/>
                  <a:ea typeface="仿宋" panose="02010609060101010101" pitchFamily="49" charset="-122"/>
                </a:rPr>
                <a:t>执行</a:t>
              </a:r>
            </a:p>
          </p:txBody>
        </p:sp>
        <p:cxnSp>
          <p:nvCxnSpPr>
            <p:cNvPr id="6" name="直接箭头连接符 5">
              <a:extLst>
                <a:ext uri="{FF2B5EF4-FFF2-40B4-BE49-F238E27FC236}">
                  <a16:creationId xmlns:a16="http://schemas.microsoft.com/office/drawing/2014/main" id="{D60A25E6-90A9-4F0A-8D17-64F8B2EA184E}"/>
                </a:ext>
              </a:extLst>
            </p:cNvPr>
            <p:cNvCxnSpPr>
              <a:stCxn id="3" idx="3"/>
              <a:endCxn id="4" idx="1"/>
            </p:cNvCxnSpPr>
            <p:nvPr/>
          </p:nvCxnSpPr>
          <p:spPr>
            <a:xfrm>
              <a:off x="6400802" y="1701801"/>
              <a:ext cx="29464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C20A37A3-34ED-434F-9188-319C6AD7DCD6}"/>
                </a:ext>
              </a:extLst>
            </p:cNvPr>
            <p:cNvSpPr txBox="1"/>
            <p:nvPr/>
          </p:nvSpPr>
          <p:spPr>
            <a:xfrm>
              <a:off x="7607301" y="1270868"/>
              <a:ext cx="1447800" cy="5383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latin typeface="仿宋" panose="02010609060101010101" pitchFamily="49" charset="-122"/>
                  <a:ea typeface="仿宋" panose="02010609060101010101" pitchFamily="49" charset="-122"/>
                </a:rPr>
                <a:t>传输</a:t>
              </a: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27E2E957-149B-4C2C-8735-A0355F88D7E9}"/>
                </a:ext>
              </a:extLst>
            </p:cNvPr>
            <p:cNvSpPr txBox="1"/>
            <p:nvPr/>
          </p:nvSpPr>
          <p:spPr>
            <a:xfrm>
              <a:off x="4919136" y="855130"/>
              <a:ext cx="1854200" cy="672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endParaRPr>
            </a:p>
          </p:txBody>
        </p:sp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38233E9A-E3F0-403B-AD33-B381D6979F47}"/>
                </a:ext>
              </a:extLst>
            </p:cNvPr>
            <p:cNvCxnSpPr/>
            <p:nvPr/>
          </p:nvCxnSpPr>
          <p:spPr>
            <a:xfrm>
              <a:off x="8068735" y="677333"/>
              <a:ext cx="0" cy="5435600"/>
            </a:xfrm>
            <a:prstGeom prst="line">
              <a:avLst/>
            </a:prstGeom>
            <a:ln w="28575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连接符: 肘形 9">
              <a:extLst>
                <a:ext uri="{FF2B5EF4-FFF2-40B4-BE49-F238E27FC236}">
                  <a16:creationId xmlns:a16="http://schemas.microsoft.com/office/drawing/2014/main" id="{70CF3584-CEDE-4485-BAEE-F0457D0F9F37}"/>
                </a:ext>
              </a:extLst>
            </p:cNvPr>
            <p:cNvCxnSpPr>
              <a:stCxn id="4" idx="2"/>
              <a:endCxn id="5" idx="3"/>
            </p:cNvCxnSpPr>
            <p:nvPr/>
          </p:nvCxnSpPr>
          <p:spPr>
            <a:xfrm rot="5400000">
              <a:off x="6737353" y="1670051"/>
              <a:ext cx="3107266" cy="3780366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F6FB804B-47F0-4C9C-819B-566211AE7819}"/>
                </a:ext>
              </a:extLst>
            </p:cNvPr>
            <p:cNvSpPr txBox="1"/>
            <p:nvPr/>
          </p:nvSpPr>
          <p:spPr>
            <a:xfrm>
              <a:off x="9736667" y="2200400"/>
              <a:ext cx="1294747" cy="29611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latin typeface="仿宋" panose="02010609060101010101" pitchFamily="49" charset="-122"/>
                  <a:ea typeface="仿宋" panose="02010609060101010101" pitchFamily="49" charset="-122"/>
                </a:rPr>
                <a:t>左转</a:t>
              </a:r>
              <a:endParaRPr lang="en-US" altLang="zh-CN" dirty="0">
                <a:latin typeface="仿宋" panose="02010609060101010101" pitchFamily="49" charset="-122"/>
                <a:ea typeface="仿宋" panose="02010609060101010101" pitchFamily="49" charset="-122"/>
              </a:endParaRPr>
            </a:p>
            <a:p>
              <a:endParaRPr lang="en-US" altLang="zh-CN" dirty="0">
                <a:latin typeface="仿宋" panose="02010609060101010101" pitchFamily="49" charset="-122"/>
                <a:ea typeface="仿宋" panose="02010609060101010101" pitchFamily="49" charset="-122"/>
              </a:endParaRPr>
            </a:p>
            <a:p>
              <a:r>
                <a:rPr lang="zh-CN" altLang="en-US" dirty="0">
                  <a:latin typeface="仿宋" panose="02010609060101010101" pitchFamily="49" charset="-122"/>
                  <a:ea typeface="仿宋" panose="02010609060101010101" pitchFamily="49" charset="-122"/>
                </a:rPr>
                <a:t>右转</a:t>
              </a:r>
              <a:endParaRPr lang="en-US" altLang="zh-CN" dirty="0">
                <a:latin typeface="仿宋" panose="02010609060101010101" pitchFamily="49" charset="-122"/>
                <a:ea typeface="仿宋" panose="02010609060101010101" pitchFamily="49" charset="-122"/>
              </a:endParaRPr>
            </a:p>
            <a:p>
              <a:endParaRPr lang="en-US" altLang="zh-CN" dirty="0">
                <a:latin typeface="仿宋" panose="02010609060101010101" pitchFamily="49" charset="-122"/>
                <a:ea typeface="仿宋" panose="02010609060101010101" pitchFamily="49" charset="-122"/>
              </a:endParaRPr>
            </a:p>
            <a:p>
              <a:r>
                <a:rPr lang="zh-CN" altLang="en-US" dirty="0">
                  <a:latin typeface="仿宋" panose="02010609060101010101" pitchFamily="49" charset="-122"/>
                  <a:ea typeface="仿宋" panose="02010609060101010101" pitchFamily="49" charset="-122"/>
                </a:rPr>
                <a:t>直行</a:t>
              </a:r>
              <a:endParaRPr lang="en-US" altLang="zh-CN" dirty="0">
                <a:latin typeface="仿宋" panose="02010609060101010101" pitchFamily="49" charset="-122"/>
                <a:ea typeface="仿宋" panose="02010609060101010101" pitchFamily="49" charset="-122"/>
              </a:endParaRPr>
            </a:p>
            <a:p>
              <a:endParaRPr lang="en-US" altLang="zh-CN" dirty="0">
                <a:latin typeface="仿宋" panose="02010609060101010101" pitchFamily="49" charset="-122"/>
                <a:ea typeface="仿宋" panose="02010609060101010101" pitchFamily="49" charset="-122"/>
              </a:endParaRPr>
            </a:p>
            <a:p>
              <a:r>
                <a:rPr lang="zh-CN" altLang="en-US" dirty="0">
                  <a:latin typeface="仿宋" panose="02010609060101010101" pitchFamily="49" charset="-122"/>
                  <a:ea typeface="仿宋" panose="02010609060101010101" pitchFamily="49" charset="-122"/>
                </a:rPr>
                <a:t>倒车</a:t>
              </a:r>
            </a:p>
          </p:txBody>
        </p:sp>
        <p:cxnSp>
          <p:nvCxnSpPr>
            <p:cNvPr id="12" name="连接符: 肘形 11">
              <a:extLst>
                <a:ext uri="{FF2B5EF4-FFF2-40B4-BE49-F238E27FC236}">
                  <a16:creationId xmlns:a16="http://schemas.microsoft.com/office/drawing/2014/main" id="{54499247-1906-436F-951C-3334DE84087B}"/>
                </a:ext>
              </a:extLst>
            </p:cNvPr>
            <p:cNvCxnSpPr>
              <a:cxnSpLocks/>
              <a:stCxn id="5" idx="2"/>
              <a:endCxn id="3" idx="1"/>
            </p:cNvCxnSpPr>
            <p:nvPr/>
          </p:nvCxnSpPr>
          <p:spPr>
            <a:xfrm rot="5400000" flipH="1">
              <a:off x="3291420" y="3143250"/>
              <a:ext cx="3716866" cy="833968"/>
            </a:xfrm>
            <a:prstGeom prst="bentConnector4">
              <a:avLst>
                <a:gd name="adj1" fmla="val -11845"/>
                <a:gd name="adj2" fmla="val 207614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矩形: 圆角 12">
              <a:extLst>
                <a:ext uri="{FF2B5EF4-FFF2-40B4-BE49-F238E27FC236}">
                  <a16:creationId xmlns:a16="http://schemas.microsoft.com/office/drawing/2014/main" id="{49AA7DC7-3300-4871-B5D9-6AD6876B084E}"/>
                </a:ext>
              </a:extLst>
            </p:cNvPr>
            <p:cNvSpPr/>
            <p:nvPr/>
          </p:nvSpPr>
          <p:spPr>
            <a:xfrm>
              <a:off x="4732869" y="3200401"/>
              <a:ext cx="1667933" cy="609600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dirty="0">
                  <a:latin typeface="仿宋" panose="02010609060101010101" pitchFamily="49" charset="-122"/>
                  <a:ea typeface="仿宋" panose="02010609060101010101" pitchFamily="49" charset="-122"/>
                </a:rPr>
                <a:t>停顿</a:t>
              </a:r>
              <a:endParaRPr lang="zh-CN" altLang="en-US" dirty="0">
                <a:solidFill>
                  <a:schemeClr val="dk1"/>
                </a:solidFill>
                <a:latin typeface="仿宋" panose="02010609060101010101" pitchFamily="49" charset="-122"/>
                <a:ea typeface="仿宋" panose="02010609060101010101" pitchFamily="49" charset="-122"/>
              </a:endParaRPr>
            </a:p>
          </p:txBody>
        </p:sp>
        <p:cxnSp>
          <p:nvCxnSpPr>
            <p:cNvPr id="14" name="直接箭头连接符 13">
              <a:extLst>
                <a:ext uri="{FF2B5EF4-FFF2-40B4-BE49-F238E27FC236}">
                  <a16:creationId xmlns:a16="http://schemas.microsoft.com/office/drawing/2014/main" id="{9118E415-C31D-40F5-B077-A025A27CB1AF}"/>
                </a:ext>
              </a:extLst>
            </p:cNvPr>
            <p:cNvCxnSpPr>
              <a:cxnSpLocks/>
              <a:stCxn id="3" idx="2"/>
              <a:endCxn id="13" idx="0"/>
            </p:cNvCxnSpPr>
            <p:nvPr/>
          </p:nvCxnSpPr>
          <p:spPr>
            <a:xfrm>
              <a:off x="5566836" y="2006601"/>
              <a:ext cx="0" cy="11938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箭头连接符 14">
              <a:extLst>
                <a:ext uri="{FF2B5EF4-FFF2-40B4-BE49-F238E27FC236}">
                  <a16:creationId xmlns:a16="http://schemas.microsoft.com/office/drawing/2014/main" id="{D437FEC7-27AA-4B63-89BC-00C9CBED086C}"/>
                </a:ext>
              </a:extLst>
            </p:cNvPr>
            <p:cNvCxnSpPr>
              <a:stCxn id="13" idx="2"/>
              <a:endCxn id="5" idx="0"/>
            </p:cNvCxnSpPr>
            <p:nvPr/>
          </p:nvCxnSpPr>
          <p:spPr>
            <a:xfrm>
              <a:off x="5566836" y="3810001"/>
              <a:ext cx="1" cy="99906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矩形 15">
            <a:extLst>
              <a:ext uri="{FF2B5EF4-FFF2-40B4-BE49-F238E27FC236}">
                <a16:creationId xmlns:a16="http://schemas.microsoft.com/office/drawing/2014/main" id="{4812A9A6-D903-4ADD-A9D2-E6B36FF9B09F}"/>
              </a:ext>
            </a:extLst>
          </p:cNvPr>
          <p:cNvSpPr/>
          <p:nvPr/>
        </p:nvSpPr>
        <p:spPr>
          <a:xfrm>
            <a:off x="1658919" y="1128830"/>
            <a:ext cx="300595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400" dirty="0">
                <a:latin typeface="仿宋" panose="02010609060101010101" pitchFamily="49" charset="-122"/>
                <a:ea typeface="仿宋" panose="02010609060101010101" pitchFamily="49" charset="-122"/>
              </a:rPr>
              <a:t>车载摄像头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5254B96B-8701-4B23-B04B-EA1BB3F0635C}"/>
              </a:ext>
            </a:extLst>
          </p:cNvPr>
          <p:cNvSpPr txBox="1"/>
          <p:nvPr/>
        </p:nvSpPr>
        <p:spPr>
          <a:xfrm>
            <a:off x="1473200" y="2252133"/>
            <a:ext cx="363219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由于拍摄画面需要朝下，需要将手机水平放置</a:t>
            </a:r>
            <a:endParaRPr lang="en-US" altLang="zh-CN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endParaRPr lang="en-US" altLang="zh-CN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改装小车结构，加装负重保持平衡</a:t>
            </a:r>
          </a:p>
        </p:txBody>
      </p:sp>
    </p:spTree>
    <p:extLst>
      <p:ext uri="{BB962C8B-B14F-4D97-AF65-F5344CB8AC3E}">
        <p14:creationId xmlns:p14="http://schemas.microsoft.com/office/powerpoint/2010/main" val="38864531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0E302DBE-B26A-449C-B6B3-43FB09F22A95}"/>
              </a:ext>
            </a:extLst>
          </p:cNvPr>
          <p:cNvSpPr txBox="1"/>
          <p:nvPr/>
        </p:nvSpPr>
        <p:spPr>
          <a:xfrm>
            <a:off x="4232365" y="612844"/>
            <a:ext cx="7654834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indent="-400050">
              <a:lnSpc>
                <a:spcPct val="150000"/>
              </a:lnSpc>
              <a:buFont typeface="+mj-ea"/>
              <a:buAutoNum type="ea1JpnChsDbPeriod"/>
            </a:pPr>
            <a:r>
              <a:rPr lang="zh-CN" altLang="en-US" sz="4000" dirty="0">
                <a:latin typeface="仿宋" panose="02010609060101010101" pitchFamily="49" charset="-122"/>
                <a:ea typeface="仿宋" panose="02010609060101010101" pitchFamily="49" charset="-122"/>
              </a:rPr>
              <a:t>项目规划</a:t>
            </a:r>
            <a:endParaRPr lang="en-US" altLang="zh-CN" sz="40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400050" indent="-400050">
              <a:lnSpc>
                <a:spcPct val="150000"/>
              </a:lnSpc>
              <a:buFont typeface="+mj-ea"/>
              <a:buAutoNum type="ea1JpnChsDbPeriod"/>
            </a:pPr>
            <a:r>
              <a:rPr lang="zh-CN" altLang="en-US" sz="4000" dirty="0">
                <a:latin typeface="仿宋" panose="02010609060101010101" pitchFamily="49" charset="-122"/>
                <a:ea typeface="仿宋" panose="02010609060101010101" pitchFamily="49" charset="-122"/>
              </a:rPr>
              <a:t>组内分工</a:t>
            </a:r>
            <a:endParaRPr lang="en-US" altLang="zh-CN" sz="40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400050" indent="-400050">
              <a:lnSpc>
                <a:spcPct val="150000"/>
              </a:lnSpc>
              <a:buFont typeface="+mj-ea"/>
              <a:buAutoNum type="ea1JpnChsDbPeriod"/>
            </a:pPr>
            <a:r>
              <a:rPr lang="zh-CN" altLang="en-US" sz="4000" dirty="0">
                <a:latin typeface="仿宋" panose="02010609060101010101" pitchFamily="49" charset="-122"/>
                <a:ea typeface="仿宋" panose="02010609060101010101" pitchFamily="49" charset="-122"/>
              </a:rPr>
              <a:t>视频展示</a:t>
            </a:r>
            <a:endParaRPr lang="en-US" altLang="zh-CN" sz="40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400050" indent="-400050">
              <a:lnSpc>
                <a:spcPct val="150000"/>
              </a:lnSpc>
              <a:buFont typeface="+mj-ea"/>
              <a:buAutoNum type="ea1JpnChsDbPeriod"/>
            </a:pPr>
            <a:r>
              <a:rPr lang="zh-CN" altLang="en-US" sz="4000" dirty="0">
                <a:latin typeface="仿宋" panose="02010609060101010101" pitchFamily="49" charset="-122"/>
                <a:ea typeface="仿宋" panose="02010609060101010101" pitchFamily="49" charset="-122"/>
              </a:rPr>
              <a:t>功能：追踪物体</a:t>
            </a:r>
            <a:endParaRPr lang="en-US" altLang="zh-CN" sz="40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400050" indent="-400050">
              <a:lnSpc>
                <a:spcPct val="150000"/>
              </a:lnSpc>
              <a:buFont typeface="+mj-ea"/>
              <a:buAutoNum type="ea1JpnChsDbPeriod"/>
            </a:pPr>
            <a:r>
              <a:rPr lang="zh-CN" altLang="en-US" sz="4000" dirty="0">
                <a:latin typeface="仿宋" panose="02010609060101010101" pitchFamily="49" charset="-122"/>
                <a:ea typeface="仿宋" panose="02010609060101010101" pitchFamily="49" charset="-122"/>
              </a:rPr>
              <a:t>功能：智能寻路</a:t>
            </a:r>
            <a:endParaRPr lang="en-US" altLang="zh-CN" sz="40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400050" indent="-400050">
              <a:lnSpc>
                <a:spcPct val="150000"/>
              </a:lnSpc>
              <a:buFont typeface="+mj-ea"/>
              <a:buAutoNum type="ea1JpnChsDbPeriod"/>
            </a:pPr>
            <a:r>
              <a:rPr lang="zh-CN" altLang="en-US" sz="4000" dirty="0">
                <a:latin typeface="仿宋" panose="02010609060101010101" pitchFamily="49" charset="-122"/>
                <a:ea typeface="仿宋" panose="02010609060101010101" pitchFamily="49" charset="-122"/>
              </a:rPr>
              <a:t>总结与期望</a:t>
            </a:r>
          </a:p>
        </p:txBody>
      </p:sp>
    </p:spTree>
    <p:extLst>
      <p:ext uri="{BB962C8B-B14F-4D97-AF65-F5344CB8AC3E}">
        <p14:creationId xmlns:p14="http://schemas.microsoft.com/office/powerpoint/2010/main" val="12338746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3553D077-79A2-4E10-A412-EDA83FFB804E}"/>
              </a:ext>
            </a:extLst>
          </p:cNvPr>
          <p:cNvGrpSpPr/>
          <p:nvPr/>
        </p:nvGrpSpPr>
        <p:grpSpPr>
          <a:xfrm>
            <a:off x="7086602" y="1410534"/>
            <a:ext cx="4320698" cy="3728732"/>
            <a:chOff x="4732869" y="677333"/>
            <a:chExt cx="6298545" cy="5435600"/>
          </a:xfrm>
        </p:grpSpPr>
        <p:sp>
          <p:nvSpPr>
            <p:cNvPr id="3" name="矩形: 圆角 2">
              <a:extLst>
                <a:ext uri="{FF2B5EF4-FFF2-40B4-BE49-F238E27FC236}">
                  <a16:creationId xmlns:a16="http://schemas.microsoft.com/office/drawing/2014/main" id="{AAF99C72-EB18-438D-A355-05AFA05C4D12}"/>
                </a:ext>
              </a:extLst>
            </p:cNvPr>
            <p:cNvSpPr/>
            <p:nvPr/>
          </p:nvSpPr>
          <p:spPr>
            <a:xfrm>
              <a:off x="4732869" y="1397001"/>
              <a:ext cx="1667933" cy="609600"/>
            </a:xfrm>
            <a:prstGeom prst="round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latin typeface="仿宋" panose="02010609060101010101" pitchFamily="49" charset="-122"/>
                  <a:ea typeface="仿宋" panose="02010609060101010101" pitchFamily="49" charset="-122"/>
                </a:rPr>
                <a:t>摄像头</a:t>
              </a:r>
            </a:p>
          </p:txBody>
        </p:sp>
        <p:sp>
          <p:nvSpPr>
            <p:cNvPr id="4" name="矩形: 圆角 3">
              <a:extLst>
                <a:ext uri="{FF2B5EF4-FFF2-40B4-BE49-F238E27FC236}">
                  <a16:creationId xmlns:a16="http://schemas.microsoft.com/office/drawing/2014/main" id="{93909D56-83C7-4817-B7E5-DECFDEB7C6FC}"/>
                </a:ext>
              </a:extLst>
            </p:cNvPr>
            <p:cNvSpPr/>
            <p:nvPr/>
          </p:nvSpPr>
          <p:spPr>
            <a:xfrm>
              <a:off x="9347202" y="1397001"/>
              <a:ext cx="1667933" cy="609600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dirty="0">
                  <a:solidFill>
                    <a:schemeClr val="dk1"/>
                  </a:solidFill>
                  <a:latin typeface="仿宋" panose="02010609060101010101" pitchFamily="49" charset="-122"/>
                  <a:ea typeface="仿宋" panose="02010609060101010101" pitchFamily="49" charset="-122"/>
                </a:rPr>
                <a:t>处理算法</a:t>
              </a:r>
            </a:p>
          </p:txBody>
        </p:sp>
        <p:sp>
          <p:nvSpPr>
            <p:cNvPr id="5" name="矩形: 圆角 4">
              <a:extLst>
                <a:ext uri="{FF2B5EF4-FFF2-40B4-BE49-F238E27FC236}">
                  <a16:creationId xmlns:a16="http://schemas.microsoft.com/office/drawing/2014/main" id="{98018FC6-C3D4-4624-937B-22BD5DB5D616}"/>
                </a:ext>
              </a:extLst>
            </p:cNvPr>
            <p:cNvSpPr/>
            <p:nvPr/>
          </p:nvSpPr>
          <p:spPr>
            <a:xfrm>
              <a:off x="4732870" y="4809067"/>
              <a:ext cx="1667933" cy="609600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dirty="0">
                  <a:solidFill>
                    <a:schemeClr val="dk1"/>
                  </a:solidFill>
                  <a:latin typeface="仿宋" panose="02010609060101010101" pitchFamily="49" charset="-122"/>
                  <a:ea typeface="仿宋" panose="02010609060101010101" pitchFamily="49" charset="-122"/>
                </a:rPr>
                <a:t>执行</a:t>
              </a:r>
            </a:p>
          </p:txBody>
        </p:sp>
        <p:cxnSp>
          <p:nvCxnSpPr>
            <p:cNvPr id="6" name="直接箭头连接符 5">
              <a:extLst>
                <a:ext uri="{FF2B5EF4-FFF2-40B4-BE49-F238E27FC236}">
                  <a16:creationId xmlns:a16="http://schemas.microsoft.com/office/drawing/2014/main" id="{D60A25E6-90A9-4F0A-8D17-64F8B2EA184E}"/>
                </a:ext>
              </a:extLst>
            </p:cNvPr>
            <p:cNvCxnSpPr>
              <a:stCxn id="3" idx="3"/>
              <a:endCxn id="4" idx="1"/>
            </p:cNvCxnSpPr>
            <p:nvPr/>
          </p:nvCxnSpPr>
          <p:spPr>
            <a:xfrm>
              <a:off x="6400802" y="1701801"/>
              <a:ext cx="29464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C20A37A3-34ED-434F-9188-319C6AD7DCD6}"/>
                </a:ext>
              </a:extLst>
            </p:cNvPr>
            <p:cNvSpPr txBox="1"/>
            <p:nvPr/>
          </p:nvSpPr>
          <p:spPr>
            <a:xfrm>
              <a:off x="7607301" y="1270868"/>
              <a:ext cx="1447800" cy="5383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latin typeface="仿宋" panose="02010609060101010101" pitchFamily="49" charset="-122"/>
                  <a:ea typeface="仿宋" panose="02010609060101010101" pitchFamily="49" charset="-122"/>
                </a:rPr>
                <a:t>传输</a:t>
              </a: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27E2E957-149B-4C2C-8735-A0355F88D7E9}"/>
                </a:ext>
              </a:extLst>
            </p:cNvPr>
            <p:cNvSpPr txBox="1"/>
            <p:nvPr/>
          </p:nvSpPr>
          <p:spPr>
            <a:xfrm>
              <a:off x="4919136" y="855130"/>
              <a:ext cx="1854200" cy="672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endParaRPr>
            </a:p>
          </p:txBody>
        </p:sp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38233E9A-E3F0-403B-AD33-B381D6979F47}"/>
                </a:ext>
              </a:extLst>
            </p:cNvPr>
            <p:cNvCxnSpPr/>
            <p:nvPr/>
          </p:nvCxnSpPr>
          <p:spPr>
            <a:xfrm>
              <a:off x="8068735" y="677333"/>
              <a:ext cx="0" cy="5435600"/>
            </a:xfrm>
            <a:prstGeom prst="line">
              <a:avLst/>
            </a:prstGeom>
            <a:ln w="28575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连接符: 肘形 9">
              <a:extLst>
                <a:ext uri="{FF2B5EF4-FFF2-40B4-BE49-F238E27FC236}">
                  <a16:creationId xmlns:a16="http://schemas.microsoft.com/office/drawing/2014/main" id="{70CF3584-CEDE-4485-BAEE-F0457D0F9F37}"/>
                </a:ext>
              </a:extLst>
            </p:cNvPr>
            <p:cNvCxnSpPr>
              <a:stCxn id="4" idx="2"/>
              <a:endCxn id="5" idx="3"/>
            </p:cNvCxnSpPr>
            <p:nvPr/>
          </p:nvCxnSpPr>
          <p:spPr>
            <a:xfrm rot="5400000">
              <a:off x="6737353" y="1670051"/>
              <a:ext cx="3107266" cy="3780366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F6FB804B-47F0-4C9C-819B-566211AE7819}"/>
                </a:ext>
              </a:extLst>
            </p:cNvPr>
            <p:cNvSpPr txBox="1"/>
            <p:nvPr/>
          </p:nvSpPr>
          <p:spPr>
            <a:xfrm>
              <a:off x="9736667" y="2200400"/>
              <a:ext cx="1294747" cy="29611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latin typeface="仿宋" panose="02010609060101010101" pitchFamily="49" charset="-122"/>
                  <a:ea typeface="仿宋" panose="02010609060101010101" pitchFamily="49" charset="-122"/>
                </a:rPr>
                <a:t>左转</a:t>
              </a:r>
              <a:endParaRPr lang="en-US" altLang="zh-CN" dirty="0">
                <a:latin typeface="仿宋" panose="02010609060101010101" pitchFamily="49" charset="-122"/>
                <a:ea typeface="仿宋" panose="02010609060101010101" pitchFamily="49" charset="-122"/>
              </a:endParaRPr>
            </a:p>
            <a:p>
              <a:endParaRPr lang="en-US" altLang="zh-CN" dirty="0">
                <a:latin typeface="仿宋" panose="02010609060101010101" pitchFamily="49" charset="-122"/>
                <a:ea typeface="仿宋" panose="02010609060101010101" pitchFamily="49" charset="-122"/>
              </a:endParaRPr>
            </a:p>
            <a:p>
              <a:r>
                <a:rPr lang="zh-CN" altLang="en-US" dirty="0">
                  <a:latin typeface="仿宋" panose="02010609060101010101" pitchFamily="49" charset="-122"/>
                  <a:ea typeface="仿宋" panose="02010609060101010101" pitchFamily="49" charset="-122"/>
                </a:rPr>
                <a:t>右转</a:t>
              </a:r>
              <a:endParaRPr lang="en-US" altLang="zh-CN" dirty="0">
                <a:latin typeface="仿宋" panose="02010609060101010101" pitchFamily="49" charset="-122"/>
                <a:ea typeface="仿宋" panose="02010609060101010101" pitchFamily="49" charset="-122"/>
              </a:endParaRPr>
            </a:p>
            <a:p>
              <a:endParaRPr lang="en-US" altLang="zh-CN" dirty="0">
                <a:latin typeface="仿宋" panose="02010609060101010101" pitchFamily="49" charset="-122"/>
                <a:ea typeface="仿宋" panose="02010609060101010101" pitchFamily="49" charset="-122"/>
              </a:endParaRPr>
            </a:p>
            <a:p>
              <a:r>
                <a:rPr lang="zh-CN" altLang="en-US" dirty="0">
                  <a:latin typeface="仿宋" panose="02010609060101010101" pitchFamily="49" charset="-122"/>
                  <a:ea typeface="仿宋" panose="02010609060101010101" pitchFamily="49" charset="-122"/>
                </a:rPr>
                <a:t>直行</a:t>
              </a:r>
              <a:endParaRPr lang="en-US" altLang="zh-CN" dirty="0">
                <a:latin typeface="仿宋" panose="02010609060101010101" pitchFamily="49" charset="-122"/>
                <a:ea typeface="仿宋" panose="02010609060101010101" pitchFamily="49" charset="-122"/>
              </a:endParaRPr>
            </a:p>
            <a:p>
              <a:endParaRPr lang="en-US" altLang="zh-CN" dirty="0">
                <a:latin typeface="仿宋" panose="02010609060101010101" pitchFamily="49" charset="-122"/>
                <a:ea typeface="仿宋" panose="02010609060101010101" pitchFamily="49" charset="-122"/>
              </a:endParaRPr>
            </a:p>
            <a:p>
              <a:r>
                <a:rPr lang="zh-CN" altLang="en-US" dirty="0">
                  <a:latin typeface="仿宋" panose="02010609060101010101" pitchFamily="49" charset="-122"/>
                  <a:ea typeface="仿宋" panose="02010609060101010101" pitchFamily="49" charset="-122"/>
                </a:rPr>
                <a:t>倒车</a:t>
              </a:r>
            </a:p>
          </p:txBody>
        </p:sp>
        <p:cxnSp>
          <p:nvCxnSpPr>
            <p:cNvPr id="12" name="连接符: 肘形 11">
              <a:extLst>
                <a:ext uri="{FF2B5EF4-FFF2-40B4-BE49-F238E27FC236}">
                  <a16:creationId xmlns:a16="http://schemas.microsoft.com/office/drawing/2014/main" id="{54499247-1906-436F-951C-3334DE84087B}"/>
                </a:ext>
              </a:extLst>
            </p:cNvPr>
            <p:cNvCxnSpPr>
              <a:cxnSpLocks/>
              <a:stCxn id="5" idx="2"/>
              <a:endCxn id="3" idx="1"/>
            </p:cNvCxnSpPr>
            <p:nvPr/>
          </p:nvCxnSpPr>
          <p:spPr>
            <a:xfrm rot="5400000" flipH="1">
              <a:off x="3291420" y="3143250"/>
              <a:ext cx="3716866" cy="833968"/>
            </a:xfrm>
            <a:prstGeom prst="bentConnector4">
              <a:avLst>
                <a:gd name="adj1" fmla="val -11845"/>
                <a:gd name="adj2" fmla="val 207614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矩形: 圆角 12">
              <a:extLst>
                <a:ext uri="{FF2B5EF4-FFF2-40B4-BE49-F238E27FC236}">
                  <a16:creationId xmlns:a16="http://schemas.microsoft.com/office/drawing/2014/main" id="{49AA7DC7-3300-4871-B5D9-6AD6876B084E}"/>
                </a:ext>
              </a:extLst>
            </p:cNvPr>
            <p:cNvSpPr/>
            <p:nvPr/>
          </p:nvSpPr>
          <p:spPr>
            <a:xfrm>
              <a:off x="4732869" y="3200401"/>
              <a:ext cx="1667933" cy="609600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dirty="0">
                  <a:latin typeface="仿宋" panose="02010609060101010101" pitchFamily="49" charset="-122"/>
                  <a:ea typeface="仿宋" panose="02010609060101010101" pitchFamily="49" charset="-122"/>
                </a:rPr>
                <a:t>停顿</a:t>
              </a:r>
              <a:endParaRPr lang="zh-CN" altLang="en-US" dirty="0">
                <a:solidFill>
                  <a:schemeClr val="dk1"/>
                </a:solidFill>
                <a:latin typeface="仿宋" panose="02010609060101010101" pitchFamily="49" charset="-122"/>
                <a:ea typeface="仿宋" panose="02010609060101010101" pitchFamily="49" charset="-122"/>
              </a:endParaRPr>
            </a:p>
          </p:txBody>
        </p:sp>
        <p:cxnSp>
          <p:nvCxnSpPr>
            <p:cNvPr id="14" name="直接箭头连接符 13">
              <a:extLst>
                <a:ext uri="{FF2B5EF4-FFF2-40B4-BE49-F238E27FC236}">
                  <a16:creationId xmlns:a16="http://schemas.microsoft.com/office/drawing/2014/main" id="{9118E415-C31D-40F5-B077-A025A27CB1AF}"/>
                </a:ext>
              </a:extLst>
            </p:cNvPr>
            <p:cNvCxnSpPr>
              <a:cxnSpLocks/>
              <a:stCxn id="3" idx="2"/>
              <a:endCxn id="13" idx="0"/>
            </p:cNvCxnSpPr>
            <p:nvPr/>
          </p:nvCxnSpPr>
          <p:spPr>
            <a:xfrm>
              <a:off x="5566836" y="2006601"/>
              <a:ext cx="0" cy="11938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箭头连接符 14">
              <a:extLst>
                <a:ext uri="{FF2B5EF4-FFF2-40B4-BE49-F238E27FC236}">
                  <a16:creationId xmlns:a16="http://schemas.microsoft.com/office/drawing/2014/main" id="{D437FEC7-27AA-4B63-89BC-00C9CBED086C}"/>
                </a:ext>
              </a:extLst>
            </p:cNvPr>
            <p:cNvCxnSpPr>
              <a:stCxn id="13" idx="2"/>
              <a:endCxn id="5" idx="0"/>
            </p:cNvCxnSpPr>
            <p:nvPr/>
          </p:nvCxnSpPr>
          <p:spPr>
            <a:xfrm>
              <a:off x="5566836" y="3810001"/>
              <a:ext cx="1" cy="99906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矩形 15">
            <a:extLst>
              <a:ext uri="{FF2B5EF4-FFF2-40B4-BE49-F238E27FC236}">
                <a16:creationId xmlns:a16="http://schemas.microsoft.com/office/drawing/2014/main" id="{4812A9A6-D903-4ADD-A9D2-E6B36FF9B09F}"/>
              </a:ext>
            </a:extLst>
          </p:cNvPr>
          <p:cNvSpPr/>
          <p:nvPr/>
        </p:nvSpPr>
        <p:spPr>
          <a:xfrm>
            <a:off x="1658919" y="1128830"/>
            <a:ext cx="300595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400" dirty="0">
                <a:latin typeface="仿宋" panose="02010609060101010101" pitchFamily="49" charset="-122"/>
                <a:ea typeface="仿宋" panose="02010609060101010101" pitchFamily="49" charset="-122"/>
              </a:rPr>
              <a:t>车载摄像头</a:t>
            </a:r>
          </a:p>
        </p:txBody>
      </p:sp>
      <p:pic>
        <p:nvPicPr>
          <p:cNvPr id="19" name="图片 18" descr="图片包含 室内, 餐桌, 电子产品&#10;&#10;已生成高可信度的说明">
            <a:extLst>
              <a:ext uri="{FF2B5EF4-FFF2-40B4-BE49-F238E27FC236}">
                <a16:creationId xmlns:a16="http://schemas.microsoft.com/office/drawing/2014/main" id="{AE79DC54-79B6-48AB-8227-E7CCBB3009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963" y="2078759"/>
            <a:ext cx="4955577" cy="3716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421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3553D077-79A2-4E10-A412-EDA83FFB804E}"/>
              </a:ext>
            </a:extLst>
          </p:cNvPr>
          <p:cNvGrpSpPr/>
          <p:nvPr/>
        </p:nvGrpSpPr>
        <p:grpSpPr>
          <a:xfrm>
            <a:off x="7086602" y="1410534"/>
            <a:ext cx="4320698" cy="3728732"/>
            <a:chOff x="4732869" y="677333"/>
            <a:chExt cx="6298545" cy="5435600"/>
          </a:xfrm>
        </p:grpSpPr>
        <p:sp>
          <p:nvSpPr>
            <p:cNvPr id="3" name="矩形: 圆角 2">
              <a:extLst>
                <a:ext uri="{FF2B5EF4-FFF2-40B4-BE49-F238E27FC236}">
                  <a16:creationId xmlns:a16="http://schemas.microsoft.com/office/drawing/2014/main" id="{AAF99C72-EB18-438D-A355-05AFA05C4D12}"/>
                </a:ext>
              </a:extLst>
            </p:cNvPr>
            <p:cNvSpPr/>
            <p:nvPr/>
          </p:nvSpPr>
          <p:spPr>
            <a:xfrm>
              <a:off x="4732869" y="1397001"/>
              <a:ext cx="1667933" cy="609600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latin typeface="仿宋" panose="02010609060101010101" pitchFamily="49" charset="-122"/>
                  <a:ea typeface="仿宋" panose="02010609060101010101" pitchFamily="49" charset="-122"/>
                </a:rPr>
                <a:t>摄像头</a:t>
              </a:r>
            </a:p>
          </p:txBody>
        </p:sp>
        <p:sp>
          <p:nvSpPr>
            <p:cNvPr id="4" name="矩形: 圆角 3">
              <a:extLst>
                <a:ext uri="{FF2B5EF4-FFF2-40B4-BE49-F238E27FC236}">
                  <a16:creationId xmlns:a16="http://schemas.microsoft.com/office/drawing/2014/main" id="{93909D56-83C7-4817-B7E5-DECFDEB7C6FC}"/>
                </a:ext>
              </a:extLst>
            </p:cNvPr>
            <p:cNvSpPr/>
            <p:nvPr/>
          </p:nvSpPr>
          <p:spPr>
            <a:xfrm>
              <a:off x="9347202" y="1397001"/>
              <a:ext cx="1667933" cy="609600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dirty="0">
                  <a:solidFill>
                    <a:schemeClr val="dk1"/>
                  </a:solidFill>
                  <a:latin typeface="仿宋" panose="02010609060101010101" pitchFamily="49" charset="-122"/>
                  <a:ea typeface="仿宋" panose="02010609060101010101" pitchFamily="49" charset="-122"/>
                </a:rPr>
                <a:t>处理算法</a:t>
              </a:r>
            </a:p>
          </p:txBody>
        </p:sp>
        <p:sp>
          <p:nvSpPr>
            <p:cNvPr id="5" name="矩形: 圆角 4">
              <a:extLst>
                <a:ext uri="{FF2B5EF4-FFF2-40B4-BE49-F238E27FC236}">
                  <a16:creationId xmlns:a16="http://schemas.microsoft.com/office/drawing/2014/main" id="{98018FC6-C3D4-4624-937B-22BD5DB5D616}"/>
                </a:ext>
              </a:extLst>
            </p:cNvPr>
            <p:cNvSpPr/>
            <p:nvPr/>
          </p:nvSpPr>
          <p:spPr>
            <a:xfrm>
              <a:off x="4732870" y="4809067"/>
              <a:ext cx="1667933" cy="609600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dirty="0">
                  <a:solidFill>
                    <a:schemeClr val="dk1"/>
                  </a:solidFill>
                  <a:latin typeface="仿宋" panose="02010609060101010101" pitchFamily="49" charset="-122"/>
                  <a:ea typeface="仿宋" panose="02010609060101010101" pitchFamily="49" charset="-122"/>
                </a:rPr>
                <a:t>执行</a:t>
              </a:r>
            </a:p>
          </p:txBody>
        </p:sp>
        <p:cxnSp>
          <p:nvCxnSpPr>
            <p:cNvPr id="6" name="直接箭头连接符 5">
              <a:extLst>
                <a:ext uri="{FF2B5EF4-FFF2-40B4-BE49-F238E27FC236}">
                  <a16:creationId xmlns:a16="http://schemas.microsoft.com/office/drawing/2014/main" id="{D60A25E6-90A9-4F0A-8D17-64F8B2EA184E}"/>
                </a:ext>
              </a:extLst>
            </p:cNvPr>
            <p:cNvCxnSpPr>
              <a:stCxn id="3" idx="3"/>
              <a:endCxn id="4" idx="1"/>
            </p:cNvCxnSpPr>
            <p:nvPr/>
          </p:nvCxnSpPr>
          <p:spPr>
            <a:xfrm>
              <a:off x="6400802" y="1701801"/>
              <a:ext cx="29464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C20A37A3-34ED-434F-9188-319C6AD7DCD6}"/>
                </a:ext>
              </a:extLst>
            </p:cNvPr>
            <p:cNvSpPr txBox="1"/>
            <p:nvPr/>
          </p:nvSpPr>
          <p:spPr>
            <a:xfrm>
              <a:off x="7607301" y="1270868"/>
              <a:ext cx="1447800" cy="5383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latin typeface="仿宋" panose="02010609060101010101" pitchFamily="49" charset="-122"/>
                  <a:ea typeface="仿宋" panose="02010609060101010101" pitchFamily="49" charset="-122"/>
                </a:rPr>
                <a:t>传输</a:t>
              </a: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27E2E957-149B-4C2C-8735-A0355F88D7E9}"/>
                </a:ext>
              </a:extLst>
            </p:cNvPr>
            <p:cNvSpPr txBox="1"/>
            <p:nvPr/>
          </p:nvSpPr>
          <p:spPr>
            <a:xfrm>
              <a:off x="4919136" y="855130"/>
              <a:ext cx="1854200" cy="672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endParaRPr>
            </a:p>
          </p:txBody>
        </p:sp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38233E9A-E3F0-403B-AD33-B381D6979F47}"/>
                </a:ext>
              </a:extLst>
            </p:cNvPr>
            <p:cNvCxnSpPr/>
            <p:nvPr/>
          </p:nvCxnSpPr>
          <p:spPr>
            <a:xfrm>
              <a:off x="8068735" y="677333"/>
              <a:ext cx="0" cy="5435600"/>
            </a:xfrm>
            <a:prstGeom prst="line">
              <a:avLst/>
            </a:prstGeom>
            <a:ln w="28575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连接符: 肘形 9">
              <a:extLst>
                <a:ext uri="{FF2B5EF4-FFF2-40B4-BE49-F238E27FC236}">
                  <a16:creationId xmlns:a16="http://schemas.microsoft.com/office/drawing/2014/main" id="{70CF3584-CEDE-4485-BAEE-F0457D0F9F37}"/>
                </a:ext>
              </a:extLst>
            </p:cNvPr>
            <p:cNvCxnSpPr>
              <a:stCxn id="4" idx="2"/>
              <a:endCxn id="5" idx="3"/>
            </p:cNvCxnSpPr>
            <p:nvPr/>
          </p:nvCxnSpPr>
          <p:spPr>
            <a:xfrm rot="5400000">
              <a:off x="6737353" y="1670051"/>
              <a:ext cx="3107266" cy="3780366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F6FB804B-47F0-4C9C-819B-566211AE7819}"/>
                </a:ext>
              </a:extLst>
            </p:cNvPr>
            <p:cNvSpPr txBox="1"/>
            <p:nvPr/>
          </p:nvSpPr>
          <p:spPr>
            <a:xfrm>
              <a:off x="9736667" y="2200400"/>
              <a:ext cx="1294747" cy="29611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latin typeface="仿宋" panose="02010609060101010101" pitchFamily="49" charset="-122"/>
                  <a:ea typeface="仿宋" panose="02010609060101010101" pitchFamily="49" charset="-122"/>
                </a:rPr>
                <a:t>左转</a:t>
              </a:r>
              <a:endParaRPr lang="en-US" altLang="zh-CN" dirty="0">
                <a:latin typeface="仿宋" panose="02010609060101010101" pitchFamily="49" charset="-122"/>
                <a:ea typeface="仿宋" panose="02010609060101010101" pitchFamily="49" charset="-122"/>
              </a:endParaRPr>
            </a:p>
            <a:p>
              <a:endParaRPr lang="en-US" altLang="zh-CN" dirty="0">
                <a:latin typeface="仿宋" panose="02010609060101010101" pitchFamily="49" charset="-122"/>
                <a:ea typeface="仿宋" panose="02010609060101010101" pitchFamily="49" charset="-122"/>
              </a:endParaRPr>
            </a:p>
            <a:p>
              <a:r>
                <a:rPr lang="zh-CN" altLang="en-US" dirty="0">
                  <a:latin typeface="仿宋" panose="02010609060101010101" pitchFamily="49" charset="-122"/>
                  <a:ea typeface="仿宋" panose="02010609060101010101" pitchFamily="49" charset="-122"/>
                </a:rPr>
                <a:t>右转</a:t>
              </a:r>
              <a:endParaRPr lang="en-US" altLang="zh-CN" dirty="0">
                <a:latin typeface="仿宋" panose="02010609060101010101" pitchFamily="49" charset="-122"/>
                <a:ea typeface="仿宋" panose="02010609060101010101" pitchFamily="49" charset="-122"/>
              </a:endParaRPr>
            </a:p>
            <a:p>
              <a:endParaRPr lang="en-US" altLang="zh-CN" dirty="0">
                <a:latin typeface="仿宋" panose="02010609060101010101" pitchFamily="49" charset="-122"/>
                <a:ea typeface="仿宋" panose="02010609060101010101" pitchFamily="49" charset="-122"/>
              </a:endParaRPr>
            </a:p>
            <a:p>
              <a:r>
                <a:rPr lang="zh-CN" altLang="en-US" dirty="0">
                  <a:latin typeface="仿宋" panose="02010609060101010101" pitchFamily="49" charset="-122"/>
                  <a:ea typeface="仿宋" panose="02010609060101010101" pitchFamily="49" charset="-122"/>
                </a:rPr>
                <a:t>直行</a:t>
              </a:r>
              <a:endParaRPr lang="en-US" altLang="zh-CN" dirty="0">
                <a:latin typeface="仿宋" panose="02010609060101010101" pitchFamily="49" charset="-122"/>
                <a:ea typeface="仿宋" panose="02010609060101010101" pitchFamily="49" charset="-122"/>
              </a:endParaRPr>
            </a:p>
            <a:p>
              <a:endParaRPr lang="en-US" altLang="zh-CN" dirty="0">
                <a:latin typeface="仿宋" panose="02010609060101010101" pitchFamily="49" charset="-122"/>
                <a:ea typeface="仿宋" panose="02010609060101010101" pitchFamily="49" charset="-122"/>
              </a:endParaRPr>
            </a:p>
            <a:p>
              <a:r>
                <a:rPr lang="zh-CN" altLang="en-US" dirty="0">
                  <a:latin typeface="仿宋" panose="02010609060101010101" pitchFamily="49" charset="-122"/>
                  <a:ea typeface="仿宋" panose="02010609060101010101" pitchFamily="49" charset="-122"/>
                </a:rPr>
                <a:t>倒车</a:t>
              </a:r>
            </a:p>
          </p:txBody>
        </p:sp>
        <p:cxnSp>
          <p:nvCxnSpPr>
            <p:cNvPr id="12" name="连接符: 肘形 11">
              <a:extLst>
                <a:ext uri="{FF2B5EF4-FFF2-40B4-BE49-F238E27FC236}">
                  <a16:creationId xmlns:a16="http://schemas.microsoft.com/office/drawing/2014/main" id="{54499247-1906-436F-951C-3334DE84087B}"/>
                </a:ext>
              </a:extLst>
            </p:cNvPr>
            <p:cNvCxnSpPr>
              <a:cxnSpLocks/>
              <a:stCxn id="5" idx="2"/>
              <a:endCxn id="3" idx="1"/>
            </p:cNvCxnSpPr>
            <p:nvPr/>
          </p:nvCxnSpPr>
          <p:spPr>
            <a:xfrm rot="5400000" flipH="1">
              <a:off x="3291420" y="3143250"/>
              <a:ext cx="3716866" cy="833968"/>
            </a:xfrm>
            <a:prstGeom prst="bentConnector4">
              <a:avLst>
                <a:gd name="adj1" fmla="val -11845"/>
                <a:gd name="adj2" fmla="val 207614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矩形: 圆角 12">
              <a:extLst>
                <a:ext uri="{FF2B5EF4-FFF2-40B4-BE49-F238E27FC236}">
                  <a16:creationId xmlns:a16="http://schemas.microsoft.com/office/drawing/2014/main" id="{49AA7DC7-3300-4871-B5D9-6AD6876B084E}"/>
                </a:ext>
              </a:extLst>
            </p:cNvPr>
            <p:cNvSpPr/>
            <p:nvPr/>
          </p:nvSpPr>
          <p:spPr>
            <a:xfrm>
              <a:off x="4732869" y="3200401"/>
              <a:ext cx="1667933" cy="609600"/>
            </a:xfrm>
            <a:prstGeom prst="round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dirty="0">
                  <a:latin typeface="仿宋" panose="02010609060101010101" pitchFamily="49" charset="-122"/>
                  <a:ea typeface="仿宋" panose="02010609060101010101" pitchFamily="49" charset="-122"/>
                </a:rPr>
                <a:t>停顿</a:t>
              </a:r>
              <a:endParaRPr lang="zh-CN" altLang="en-US" dirty="0">
                <a:solidFill>
                  <a:schemeClr val="dk1"/>
                </a:solidFill>
                <a:latin typeface="仿宋" panose="02010609060101010101" pitchFamily="49" charset="-122"/>
                <a:ea typeface="仿宋" panose="02010609060101010101" pitchFamily="49" charset="-122"/>
              </a:endParaRPr>
            </a:p>
          </p:txBody>
        </p:sp>
        <p:cxnSp>
          <p:nvCxnSpPr>
            <p:cNvPr id="14" name="直接箭头连接符 13">
              <a:extLst>
                <a:ext uri="{FF2B5EF4-FFF2-40B4-BE49-F238E27FC236}">
                  <a16:creationId xmlns:a16="http://schemas.microsoft.com/office/drawing/2014/main" id="{9118E415-C31D-40F5-B077-A025A27CB1AF}"/>
                </a:ext>
              </a:extLst>
            </p:cNvPr>
            <p:cNvCxnSpPr>
              <a:cxnSpLocks/>
              <a:stCxn id="3" idx="2"/>
              <a:endCxn id="13" idx="0"/>
            </p:cNvCxnSpPr>
            <p:nvPr/>
          </p:nvCxnSpPr>
          <p:spPr>
            <a:xfrm>
              <a:off x="5566836" y="2006601"/>
              <a:ext cx="0" cy="11938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箭头连接符 14">
              <a:extLst>
                <a:ext uri="{FF2B5EF4-FFF2-40B4-BE49-F238E27FC236}">
                  <a16:creationId xmlns:a16="http://schemas.microsoft.com/office/drawing/2014/main" id="{D437FEC7-27AA-4B63-89BC-00C9CBED086C}"/>
                </a:ext>
              </a:extLst>
            </p:cNvPr>
            <p:cNvCxnSpPr>
              <a:stCxn id="13" idx="2"/>
              <a:endCxn id="5" idx="0"/>
            </p:cNvCxnSpPr>
            <p:nvPr/>
          </p:nvCxnSpPr>
          <p:spPr>
            <a:xfrm>
              <a:off x="5566836" y="3810001"/>
              <a:ext cx="1" cy="99906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矩形 15">
            <a:extLst>
              <a:ext uri="{FF2B5EF4-FFF2-40B4-BE49-F238E27FC236}">
                <a16:creationId xmlns:a16="http://schemas.microsoft.com/office/drawing/2014/main" id="{4812A9A6-D903-4ADD-A9D2-E6B36FF9B09F}"/>
              </a:ext>
            </a:extLst>
          </p:cNvPr>
          <p:cNvSpPr/>
          <p:nvPr/>
        </p:nvSpPr>
        <p:spPr>
          <a:xfrm>
            <a:off x="2505305" y="1128830"/>
            <a:ext cx="131318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4400" dirty="0">
                <a:latin typeface="仿宋" panose="02010609060101010101" pitchFamily="49" charset="-122"/>
                <a:ea typeface="仿宋" panose="02010609060101010101" pitchFamily="49" charset="-122"/>
              </a:rPr>
              <a:t>停顿</a:t>
            </a:r>
            <a:endParaRPr lang="zh-CN" altLang="en-US" sz="4400" dirty="0">
              <a:solidFill>
                <a:schemeClr val="dk1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5254B96B-8701-4B23-B04B-EA1BB3F0635C}"/>
              </a:ext>
            </a:extLst>
          </p:cNvPr>
          <p:cNvSpPr txBox="1"/>
          <p:nvPr/>
        </p:nvSpPr>
        <p:spPr>
          <a:xfrm>
            <a:off x="1473200" y="2252133"/>
            <a:ext cx="4622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保证传入视频截图清晰度</a:t>
            </a:r>
            <a:endParaRPr lang="en-US" altLang="zh-CN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保证</a:t>
            </a:r>
            <a:r>
              <a:rPr lang="en-US" altLang="zh-CN" sz="2400" dirty="0">
                <a:latin typeface="仿宋" panose="02010609060101010101" pitchFamily="49" charset="-122"/>
                <a:ea typeface="仿宋" panose="02010609060101010101" pitchFamily="49" charset="-122"/>
              </a:rPr>
              <a:t>PC</a:t>
            </a:r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端有足够时间处理图片</a:t>
            </a:r>
            <a:endParaRPr lang="en-US" altLang="zh-CN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一定程度减少小车偏离轨道的几率，增加稳定性</a:t>
            </a:r>
          </a:p>
        </p:txBody>
      </p:sp>
    </p:spTree>
    <p:extLst>
      <p:ext uri="{BB962C8B-B14F-4D97-AF65-F5344CB8AC3E}">
        <p14:creationId xmlns:p14="http://schemas.microsoft.com/office/powerpoint/2010/main" val="27854709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3553D077-79A2-4E10-A412-EDA83FFB804E}"/>
              </a:ext>
            </a:extLst>
          </p:cNvPr>
          <p:cNvGrpSpPr/>
          <p:nvPr/>
        </p:nvGrpSpPr>
        <p:grpSpPr>
          <a:xfrm>
            <a:off x="7086602" y="1410534"/>
            <a:ext cx="4320698" cy="3728732"/>
            <a:chOff x="4732869" y="677333"/>
            <a:chExt cx="6298545" cy="5435600"/>
          </a:xfrm>
        </p:grpSpPr>
        <p:sp>
          <p:nvSpPr>
            <p:cNvPr id="3" name="矩形: 圆角 2">
              <a:extLst>
                <a:ext uri="{FF2B5EF4-FFF2-40B4-BE49-F238E27FC236}">
                  <a16:creationId xmlns:a16="http://schemas.microsoft.com/office/drawing/2014/main" id="{AAF99C72-EB18-438D-A355-05AFA05C4D12}"/>
                </a:ext>
              </a:extLst>
            </p:cNvPr>
            <p:cNvSpPr/>
            <p:nvPr/>
          </p:nvSpPr>
          <p:spPr>
            <a:xfrm>
              <a:off x="4732869" y="1397001"/>
              <a:ext cx="1667933" cy="609600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latin typeface="仿宋" panose="02010609060101010101" pitchFamily="49" charset="-122"/>
                  <a:ea typeface="仿宋" panose="02010609060101010101" pitchFamily="49" charset="-122"/>
                </a:rPr>
                <a:t>摄像头</a:t>
              </a:r>
            </a:p>
          </p:txBody>
        </p:sp>
        <p:sp>
          <p:nvSpPr>
            <p:cNvPr id="4" name="矩形: 圆角 3">
              <a:extLst>
                <a:ext uri="{FF2B5EF4-FFF2-40B4-BE49-F238E27FC236}">
                  <a16:creationId xmlns:a16="http://schemas.microsoft.com/office/drawing/2014/main" id="{93909D56-83C7-4817-B7E5-DECFDEB7C6FC}"/>
                </a:ext>
              </a:extLst>
            </p:cNvPr>
            <p:cNvSpPr/>
            <p:nvPr/>
          </p:nvSpPr>
          <p:spPr>
            <a:xfrm>
              <a:off x="9347202" y="1397001"/>
              <a:ext cx="1667933" cy="609600"/>
            </a:xfrm>
            <a:prstGeom prst="round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dirty="0">
                  <a:solidFill>
                    <a:schemeClr val="dk1"/>
                  </a:solidFill>
                  <a:latin typeface="仿宋" panose="02010609060101010101" pitchFamily="49" charset="-122"/>
                  <a:ea typeface="仿宋" panose="02010609060101010101" pitchFamily="49" charset="-122"/>
                </a:rPr>
                <a:t>处理算法</a:t>
              </a:r>
            </a:p>
          </p:txBody>
        </p:sp>
        <p:sp>
          <p:nvSpPr>
            <p:cNvPr id="5" name="矩形: 圆角 4">
              <a:extLst>
                <a:ext uri="{FF2B5EF4-FFF2-40B4-BE49-F238E27FC236}">
                  <a16:creationId xmlns:a16="http://schemas.microsoft.com/office/drawing/2014/main" id="{98018FC6-C3D4-4624-937B-22BD5DB5D616}"/>
                </a:ext>
              </a:extLst>
            </p:cNvPr>
            <p:cNvSpPr/>
            <p:nvPr/>
          </p:nvSpPr>
          <p:spPr>
            <a:xfrm>
              <a:off x="4732870" y="4809067"/>
              <a:ext cx="1667933" cy="609600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dirty="0">
                  <a:solidFill>
                    <a:schemeClr val="dk1"/>
                  </a:solidFill>
                  <a:latin typeface="仿宋" panose="02010609060101010101" pitchFamily="49" charset="-122"/>
                  <a:ea typeface="仿宋" panose="02010609060101010101" pitchFamily="49" charset="-122"/>
                </a:rPr>
                <a:t>执行</a:t>
              </a:r>
            </a:p>
          </p:txBody>
        </p:sp>
        <p:cxnSp>
          <p:nvCxnSpPr>
            <p:cNvPr id="6" name="直接箭头连接符 5">
              <a:extLst>
                <a:ext uri="{FF2B5EF4-FFF2-40B4-BE49-F238E27FC236}">
                  <a16:creationId xmlns:a16="http://schemas.microsoft.com/office/drawing/2014/main" id="{D60A25E6-90A9-4F0A-8D17-64F8B2EA184E}"/>
                </a:ext>
              </a:extLst>
            </p:cNvPr>
            <p:cNvCxnSpPr>
              <a:stCxn id="3" idx="3"/>
              <a:endCxn id="4" idx="1"/>
            </p:cNvCxnSpPr>
            <p:nvPr/>
          </p:nvCxnSpPr>
          <p:spPr>
            <a:xfrm>
              <a:off x="6400802" y="1701801"/>
              <a:ext cx="29464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C20A37A3-34ED-434F-9188-319C6AD7DCD6}"/>
                </a:ext>
              </a:extLst>
            </p:cNvPr>
            <p:cNvSpPr txBox="1"/>
            <p:nvPr/>
          </p:nvSpPr>
          <p:spPr>
            <a:xfrm>
              <a:off x="7607301" y="1270868"/>
              <a:ext cx="1447800" cy="5383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latin typeface="仿宋" panose="02010609060101010101" pitchFamily="49" charset="-122"/>
                  <a:ea typeface="仿宋" panose="02010609060101010101" pitchFamily="49" charset="-122"/>
                </a:rPr>
                <a:t>传输</a:t>
              </a: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27E2E957-149B-4C2C-8735-A0355F88D7E9}"/>
                </a:ext>
              </a:extLst>
            </p:cNvPr>
            <p:cNvSpPr txBox="1"/>
            <p:nvPr/>
          </p:nvSpPr>
          <p:spPr>
            <a:xfrm>
              <a:off x="4919136" y="855130"/>
              <a:ext cx="1854200" cy="672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endParaRPr>
            </a:p>
          </p:txBody>
        </p:sp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38233E9A-E3F0-403B-AD33-B381D6979F47}"/>
                </a:ext>
              </a:extLst>
            </p:cNvPr>
            <p:cNvCxnSpPr/>
            <p:nvPr/>
          </p:nvCxnSpPr>
          <p:spPr>
            <a:xfrm>
              <a:off x="8068735" y="677333"/>
              <a:ext cx="0" cy="5435600"/>
            </a:xfrm>
            <a:prstGeom prst="line">
              <a:avLst/>
            </a:prstGeom>
            <a:ln w="28575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连接符: 肘形 9">
              <a:extLst>
                <a:ext uri="{FF2B5EF4-FFF2-40B4-BE49-F238E27FC236}">
                  <a16:creationId xmlns:a16="http://schemas.microsoft.com/office/drawing/2014/main" id="{70CF3584-CEDE-4485-BAEE-F0457D0F9F37}"/>
                </a:ext>
              </a:extLst>
            </p:cNvPr>
            <p:cNvCxnSpPr>
              <a:stCxn id="4" idx="2"/>
              <a:endCxn id="5" idx="3"/>
            </p:cNvCxnSpPr>
            <p:nvPr/>
          </p:nvCxnSpPr>
          <p:spPr>
            <a:xfrm rot="5400000">
              <a:off x="6737353" y="1670051"/>
              <a:ext cx="3107266" cy="3780366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F6FB804B-47F0-4C9C-819B-566211AE7819}"/>
                </a:ext>
              </a:extLst>
            </p:cNvPr>
            <p:cNvSpPr txBox="1"/>
            <p:nvPr/>
          </p:nvSpPr>
          <p:spPr>
            <a:xfrm>
              <a:off x="9736667" y="2200400"/>
              <a:ext cx="1294747" cy="29611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latin typeface="仿宋" panose="02010609060101010101" pitchFamily="49" charset="-122"/>
                  <a:ea typeface="仿宋" panose="02010609060101010101" pitchFamily="49" charset="-122"/>
                </a:rPr>
                <a:t>左转</a:t>
              </a:r>
              <a:endParaRPr lang="en-US" altLang="zh-CN" dirty="0">
                <a:latin typeface="仿宋" panose="02010609060101010101" pitchFamily="49" charset="-122"/>
                <a:ea typeface="仿宋" panose="02010609060101010101" pitchFamily="49" charset="-122"/>
              </a:endParaRPr>
            </a:p>
            <a:p>
              <a:endParaRPr lang="en-US" altLang="zh-CN" dirty="0">
                <a:latin typeface="仿宋" panose="02010609060101010101" pitchFamily="49" charset="-122"/>
                <a:ea typeface="仿宋" panose="02010609060101010101" pitchFamily="49" charset="-122"/>
              </a:endParaRPr>
            </a:p>
            <a:p>
              <a:r>
                <a:rPr lang="zh-CN" altLang="en-US" dirty="0">
                  <a:latin typeface="仿宋" panose="02010609060101010101" pitchFamily="49" charset="-122"/>
                  <a:ea typeface="仿宋" panose="02010609060101010101" pitchFamily="49" charset="-122"/>
                </a:rPr>
                <a:t>右转</a:t>
              </a:r>
              <a:endParaRPr lang="en-US" altLang="zh-CN" dirty="0">
                <a:latin typeface="仿宋" panose="02010609060101010101" pitchFamily="49" charset="-122"/>
                <a:ea typeface="仿宋" panose="02010609060101010101" pitchFamily="49" charset="-122"/>
              </a:endParaRPr>
            </a:p>
            <a:p>
              <a:endParaRPr lang="en-US" altLang="zh-CN" dirty="0">
                <a:latin typeface="仿宋" panose="02010609060101010101" pitchFamily="49" charset="-122"/>
                <a:ea typeface="仿宋" panose="02010609060101010101" pitchFamily="49" charset="-122"/>
              </a:endParaRPr>
            </a:p>
            <a:p>
              <a:r>
                <a:rPr lang="zh-CN" altLang="en-US" dirty="0">
                  <a:latin typeface="仿宋" panose="02010609060101010101" pitchFamily="49" charset="-122"/>
                  <a:ea typeface="仿宋" panose="02010609060101010101" pitchFamily="49" charset="-122"/>
                </a:rPr>
                <a:t>直行</a:t>
              </a:r>
              <a:endParaRPr lang="en-US" altLang="zh-CN" dirty="0">
                <a:latin typeface="仿宋" panose="02010609060101010101" pitchFamily="49" charset="-122"/>
                <a:ea typeface="仿宋" panose="02010609060101010101" pitchFamily="49" charset="-122"/>
              </a:endParaRPr>
            </a:p>
            <a:p>
              <a:endParaRPr lang="en-US" altLang="zh-CN" dirty="0">
                <a:latin typeface="仿宋" panose="02010609060101010101" pitchFamily="49" charset="-122"/>
                <a:ea typeface="仿宋" panose="02010609060101010101" pitchFamily="49" charset="-122"/>
              </a:endParaRPr>
            </a:p>
            <a:p>
              <a:r>
                <a:rPr lang="zh-CN" altLang="en-US" dirty="0">
                  <a:latin typeface="仿宋" panose="02010609060101010101" pitchFamily="49" charset="-122"/>
                  <a:ea typeface="仿宋" panose="02010609060101010101" pitchFamily="49" charset="-122"/>
                </a:rPr>
                <a:t>倒车</a:t>
              </a:r>
            </a:p>
          </p:txBody>
        </p:sp>
        <p:cxnSp>
          <p:nvCxnSpPr>
            <p:cNvPr id="12" name="连接符: 肘形 11">
              <a:extLst>
                <a:ext uri="{FF2B5EF4-FFF2-40B4-BE49-F238E27FC236}">
                  <a16:creationId xmlns:a16="http://schemas.microsoft.com/office/drawing/2014/main" id="{54499247-1906-436F-951C-3334DE84087B}"/>
                </a:ext>
              </a:extLst>
            </p:cNvPr>
            <p:cNvCxnSpPr>
              <a:cxnSpLocks/>
              <a:stCxn id="5" idx="2"/>
              <a:endCxn id="3" idx="1"/>
            </p:cNvCxnSpPr>
            <p:nvPr/>
          </p:nvCxnSpPr>
          <p:spPr>
            <a:xfrm rot="5400000" flipH="1">
              <a:off x="3291420" y="3143250"/>
              <a:ext cx="3716866" cy="833968"/>
            </a:xfrm>
            <a:prstGeom prst="bentConnector4">
              <a:avLst>
                <a:gd name="adj1" fmla="val -11845"/>
                <a:gd name="adj2" fmla="val 207614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矩形: 圆角 12">
              <a:extLst>
                <a:ext uri="{FF2B5EF4-FFF2-40B4-BE49-F238E27FC236}">
                  <a16:creationId xmlns:a16="http://schemas.microsoft.com/office/drawing/2014/main" id="{49AA7DC7-3300-4871-B5D9-6AD6876B084E}"/>
                </a:ext>
              </a:extLst>
            </p:cNvPr>
            <p:cNvSpPr/>
            <p:nvPr/>
          </p:nvSpPr>
          <p:spPr>
            <a:xfrm>
              <a:off x="4732869" y="3200401"/>
              <a:ext cx="1667933" cy="609600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dirty="0">
                  <a:latin typeface="仿宋" panose="02010609060101010101" pitchFamily="49" charset="-122"/>
                  <a:ea typeface="仿宋" panose="02010609060101010101" pitchFamily="49" charset="-122"/>
                </a:rPr>
                <a:t>停顿</a:t>
              </a:r>
              <a:endParaRPr lang="zh-CN" altLang="en-US" dirty="0">
                <a:solidFill>
                  <a:schemeClr val="dk1"/>
                </a:solidFill>
                <a:latin typeface="仿宋" panose="02010609060101010101" pitchFamily="49" charset="-122"/>
                <a:ea typeface="仿宋" panose="02010609060101010101" pitchFamily="49" charset="-122"/>
              </a:endParaRPr>
            </a:p>
          </p:txBody>
        </p:sp>
        <p:cxnSp>
          <p:nvCxnSpPr>
            <p:cNvPr id="14" name="直接箭头连接符 13">
              <a:extLst>
                <a:ext uri="{FF2B5EF4-FFF2-40B4-BE49-F238E27FC236}">
                  <a16:creationId xmlns:a16="http://schemas.microsoft.com/office/drawing/2014/main" id="{9118E415-C31D-40F5-B077-A025A27CB1AF}"/>
                </a:ext>
              </a:extLst>
            </p:cNvPr>
            <p:cNvCxnSpPr>
              <a:cxnSpLocks/>
              <a:stCxn id="3" idx="2"/>
              <a:endCxn id="13" idx="0"/>
            </p:cNvCxnSpPr>
            <p:nvPr/>
          </p:nvCxnSpPr>
          <p:spPr>
            <a:xfrm>
              <a:off x="5566836" y="2006601"/>
              <a:ext cx="0" cy="11938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箭头连接符 14">
              <a:extLst>
                <a:ext uri="{FF2B5EF4-FFF2-40B4-BE49-F238E27FC236}">
                  <a16:creationId xmlns:a16="http://schemas.microsoft.com/office/drawing/2014/main" id="{D437FEC7-27AA-4B63-89BC-00C9CBED086C}"/>
                </a:ext>
              </a:extLst>
            </p:cNvPr>
            <p:cNvCxnSpPr>
              <a:stCxn id="13" idx="2"/>
              <a:endCxn id="5" idx="0"/>
            </p:cNvCxnSpPr>
            <p:nvPr/>
          </p:nvCxnSpPr>
          <p:spPr>
            <a:xfrm>
              <a:off x="5566836" y="3810001"/>
              <a:ext cx="1" cy="99906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矩形 15">
            <a:extLst>
              <a:ext uri="{FF2B5EF4-FFF2-40B4-BE49-F238E27FC236}">
                <a16:creationId xmlns:a16="http://schemas.microsoft.com/office/drawing/2014/main" id="{4812A9A6-D903-4ADD-A9D2-E6B36FF9B09F}"/>
              </a:ext>
            </a:extLst>
          </p:cNvPr>
          <p:cNvSpPr/>
          <p:nvPr/>
        </p:nvSpPr>
        <p:spPr>
          <a:xfrm>
            <a:off x="1941048" y="1128830"/>
            <a:ext cx="244169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4400" dirty="0">
                <a:latin typeface="仿宋" panose="02010609060101010101" pitchFamily="49" charset="-122"/>
                <a:ea typeface="仿宋" panose="02010609060101010101" pitchFamily="49" charset="-122"/>
              </a:rPr>
              <a:t>处理算法</a:t>
            </a:r>
            <a:endParaRPr lang="zh-CN" altLang="en-US" sz="4400" dirty="0">
              <a:solidFill>
                <a:schemeClr val="dk1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5254B96B-8701-4B23-B04B-EA1BB3F0635C}"/>
              </a:ext>
            </a:extLst>
          </p:cNvPr>
          <p:cNvSpPr txBox="1"/>
          <p:nvPr/>
        </p:nvSpPr>
        <p:spPr>
          <a:xfrm>
            <a:off x="1473200" y="2252133"/>
            <a:ext cx="46228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使用</a:t>
            </a:r>
            <a:r>
              <a:rPr lang="en-US" altLang="zh-CN" sz="2400" dirty="0">
                <a:latin typeface="仿宋" panose="02010609060101010101" pitchFamily="49" charset="-122"/>
                <a:ea typeface="仿宋" panose="02010609060101010101" pitchFamily="49" charset="-122"/>
              </a:rPr>
              <a:t>CNN</a:t>
            </a:r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处理</a:t>
            </a:r>
            <a:endParaRPr lang="en-US" altLang="zh-CN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支持左转、右转、直行、倒车</a:t>
            </a:r>
            <a:endParaRPr lang="en-US" altLang="zh-CN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利用蓝牙传送指令</a:t>
            </a:r>
          </a:p>
        </p:txBody>
      </p:sp>
    </p:spTree>
    <p:extLst>
      <p:ext uri="{BB962C8B-B14F-4D97-AF65-F5344CB8AC3E}">
        <p14:creationId xmlns:p14="http://schemas.microsoft.com/office/powerpoint/2010/main" val="36902382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057D43-1C31-4746-B957-FE0648A0B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CNN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代码细节及结果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953A1E0-5F0D-4A86-B646-F583D66D11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2556932"/>
            <a:ext cx="9601196" cy="3318936"/>
          </a:xfrm>
        </p:spPr>
        <p:txBody>
          <a:bodyPr>
            <a:normAutofit/>
          </a:bodyPr>
          <a:lstStyle/>
          <a:p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输入：视频截图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输出：图片分类（左、右、前、后）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模型共有</a:t>
            </a: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11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层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 dirty="0">
                <a:solidFill>
                  <a:srgbClr val="3F3F3F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使用</a:t>
            </a:r>
            <a:r>
              <a:rPr lang="zh-CN" altLang="zh-CN" dirty="0">
                <a:solidFill>
                  <a:srgbClr val="3F3F3F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softmax函数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E74904A-33D7-4367-9FB8-75691C0243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21933" y="4268969"/>
            <a:ext cx="806631" cy="13849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3F3F3F"/>
                </a:solidFill>
                <a:effectLst/>
                <a:latin typeface="Arial" panose="020B0604020202020204" pitchFamily="34" charset="0"/>
                <a:ea typeface="microsoft yahei" panose="020B0503020204020204" pitchFamily="34" charset="-122"/>
              </a:rPr>
              <a:t>： 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3F3F3F"/>
                </a:solidFill>
                <a:effectLst/>
                <a:latin typeface="Arial" panose="020B0604020202020204" pitchFamily="34" charset="0"/>
                <a:ea typeface="microsoft yahei" panose="020B0503020204020204" pitchFamily="34" charset="-122"/>
              </a:rPr>
              <a:t>　　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</a:t>
            </a:r>
            <a:r>
              <a:rPr kumimoji="0" lang="zh-CN" altLang="zh-CN" sz="7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078" name="Picture 6" descr="这里写图片描述">
            <a:extLst>
              <a:ext uri="{FF2B5EF4-FFF2-40B4-BE49-F238E27FC236}">
                <a16:creationId xmlns:a16="http://schemas.microsoft.com/office/drawing/2014/main" id="{57C3A59A-9BC6-4787-BEBD-1F126923D0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3843868"/>
            <a:ext cx="4044948" cy="1711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3088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057D43-1C31-4746-B957-FE0648A0B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CNN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代码细节及结果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953A1E0-5F0D-4A86-B646-F583D66D11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1" dirty="0">
                <a:latin typeface="仿宋" panose="02010609060101010101" pitchFamily="49" charset="-122"/>
                <a:ea typeface="仿宋" panose="02010609060101010101" pitchFamily="49" charset="-122"/>
              </a:rPr>
              <a:t>模型尺寸分析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：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>
              <a:buNone/>
            </a:pP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卷积层全都采用了补</a:t>
            </a: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0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，所以经过卷积层长和宽不变，只有深度加深。池化层全都没有补</a:t>
            </a: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0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，所以经过池化层长和宽均减小，深度不变。</a:t>
            </a:r>
          </a:p>
          <a:p>
            <a:r>
              <a:rPr lang="zh-CN" altLang="en-US" b="1" dirty="0">
                <a:latin typeface="仿宋" panose="02010609060101010101" pitchFamily="49" charset="-122"/>
                <a:ea typeface="仿宋" panose="02010609060101010101" pitchFamily="49" charset="-122"/>
              </a:rPr>
              <a:t>模型尺寸变化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：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>
              <a:buNone/>
            </a:pP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100×100×3-&gt;100×100×32-&gt;50×50×32-&gt;50×50×64-&gt;25×25×64</a:t>
            </a:r>
          </a:p>
          <a:p>
            <a:pPr marL="0" indent="0">
              <a:buNone/>
            </a:pP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-&gt;25×25×128-&gt;12×12×128-&gt;12×12×128-&gt;6×6×128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241977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ABCFE4-0D04-4120-93EE-C603154B4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CNN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代码细节及结果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69037D2-2C2D-4287-8E89-83B31CCAF82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关键代码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E8DA20B-51C3-47E6-AE46-03995B51B0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043333" y="2560320"/>
            <a:ext cx="2861737" cy="3310128"/>
          </a:xfrm>
        </p:spPr>
        <p:txBody>
          <a:bodyPr/>
          <a:lstStyle/>
          <a:p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测试结果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 sz="1600" dirty="0">
                <a:latin typeface="仿宋" panose="02010609060101010101" pitchFamily="49" charset="-122"/>
                <a:ea typeface="仿宋" panose="02010609060101010101" pitchFamily="49" charset="-122"/>
              </a:rPr>
              <a:t>第</a:t>
            </a:r>
            <a:r>
              <a:rPr lang="en-US" altLang="zh-CN" sz="1600" dirty="0">
                <a:latin typeface="仿宋" panose="02010609060101010101" pitchFamily="49" charset="-122"/>
                <a:ea typeface="仿宋" panose="02010609060101010101" pitchFamily="49" charset="-122"/>
              </a:rPr>
              <a:t>1</a:t>
            </a:r>
            <a:r>
              <a:rPr lang="zh-CN" altLang="en-US" sz="1600" dirty="0">
                <a:latin typeface="仿宋" panose="02010609060101010101" pitchFamily="49" charset="-122"/>
                <a:ea typeface="仿宋" panose="02010609060101010101" pitchFamily="49" charset="-122"/>
              </a:rPr>
              <a:t>次训练</a:t>
            </a:r>
            <a:endParaRPr lang="en-US" altLang="zh-CN" sz="16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endParaRPr lang="en-US" altLang="zh-CN" sz="16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endParaRPr lang="en-US" altLang="zh-CN" sz="16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endParaRPr lang="en-US" altLang="zh-CN" sz="16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 sz="1600" dirty="0">
                <a:latin typeface="仿宋" panose="02010609060101010101" pitchFamily="49" charset="-122"/>
                <a:ea typeface="仿宋" panose="02010609060101010101" pitchFamily="49" charset="-122"/>
              </a:rPr>
              <a:t>第</a:t>
            </a:r>
            <a:r>
              <a:rPr lang="en-US" altLang="zh-CN" sz="1600" dirty="0">
                <a:latin typeface="仿宋" panose="02010609060101010101" pitchFamily="49" charset="-122"/>
                <a:ea typeface="仿宋" panose="02010609060101010101" pitchFamily="49" charset="-122"/>
              </a:rPr>
              <a:t>20</a:t>
            </a:r>
            <a:r>
              <a:rPr lang="zh-CN" altLang="en-US" sz="1600" dirty="0">
                <a:latin typeface="仿宋" panose="02010609060101010101" pitchFamily="49" charset="-122"/>
                <a:ea typeface="仿宋" panose="02010609060101010101" pitchFamily="49" charset="-122"/>
              </a:rPr>
              <a:t>次训练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E7107EF-C90C-470C-84ED-894AB88EDE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2" y="3027892"/>
            <a:ext cx="6643158" cy="315436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123770A-2C75-4F19-AAEE-285E0A7FB1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5778"/>
          <a:stretch/>
        </p:blipFill>
        <p:spPr>
          <a:xfrm>
            <a:off x="8112126" y="4952873"/>
            <a:ext cx="2686050" cy="91757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4EA4951-7FDE-4E95-81D0-5973CAACAE0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3609"/>
          <a:stretch/>
        </p:blipFill>
        <p:spPr>
          <a:xfrm>
            <a:off x="8131176" y="3501601"/>
            <a:ext cx="2647950" cy="821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1990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8EB6E4-9FDF-4618-9C84-B807065D2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采集训练集与测试集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95A3E71-A8A2-4424-A51C-8A0E59D31F88}"/>
              </a:ext>
            </a:extLst>
          </p:cNvPr>
          <p:cNvSpPr txBox="1"/>
          <p:nvPr/>
        </p:nvSpPr>
        <p:spPr>
          <a:xfrm>
            <a:off x="1972733" y="2573867"/>
            <a:ext cx="82465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模拟拍摄照片千余张，初步筛选出</a:t>
            </a:r>
            <a:r>
              <a:rPr lang="en-US" altLang="zh-CN" sz="2400" dirty="0">
                <a:latin typeface="仿宋" panose="02010609060101010101" pitchFamily="49" charset="-122"/>
                <a:ea typeface="仿宋" panose="02010609060101010101" pitchFamily="49" charset="-122"/>
              </a:rPr>
              <a:t>850</a:t>
            </a:r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张</a:t>
            </a:r>
            <a:endParaRPr lang="en-US" altLang="zh-CN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人工标注标签</a:t>
            </a:r>
            <a:endParaRPr lang="en-US" altLang="zh-CN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再次筛选照片，使得不同类别尽量均匀，得到</a:t>
            </a:r>
            <a:r>
              <a:rPr lang="en-US" altLang="zh-CN" sz="2400" dirty="0">
                <a:latin typeface="仿宋" panose="02010609060101010101" pitchFamily="49" charset="-122"/>
                <a:ea typeface="仿宋" panose="02010609060101010101" pitchFamily="49" charset="-122"/>
              </a:rPr>
              <a:t>800</a:t>
            </a:r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张照片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1879093-5BB7-4E66-9971-A52662862E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7133" y="3962785"/>
            <a:ext cx="4241800" cy="191308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11D50C3-C48D-4221-AF62-1AB9E86438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3069" y="3962785"/>
            <a:ext cx="4241800" cy="1909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6509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5508FD-9721-406D-87FD-13AC7E781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CNN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预测结果</a:t>
            </a:r>
            <a:endParaRPr lang="zh-CN" altLang="en-US" dirty="0"/>
          </a:p>
        </p:txBody>
      </p:sp>
      <p:pic>
        <p:nvPicPr>
          <p:cNvPr id="6" name="内容占位符 5" descr="图片包含 文字&#10;&#10;已生成极高可信度的说明">
            <a:extLst>
              <a:ext uri="{FF2B5EF4-FFF2-40B4-BE49-F238E27FC236}">
                <a16:creationId xmlns:a16="http://schemas.microsoft.com/office/drawing/2014/main" id="{EFB9C0D9-7076-49BC-A188-B03EC9EDB2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5969" y="2434728"/>
            <a:ext cx="5900069" cy="3396258"/>
          </a:xfr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99A1C64A-A551-4588-BC8E-AF1E09144773}"/>
              </a:ext>
            </a:extLst>
          </p:cNvPr>
          <p:cNvSpPr/>
          <p:nvPr/>
        </p:nvSpPr>
        <p:spPr>
          <a:xfrm>
            <a:off x="2825842" y="4967386"/>
            <a:ext cx="1843733" cy="863600"/>
          </a:xfrm>
          <a:prstGeom prst="rect">
            <a:avLst/>
          </a:prstGeom>
          <a:noFill/>
          <a:ln w="381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C5BA885-E4BF-4D39-83E1-DE7C7A461F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46" b="-1"/>
          <a:stretch/>
        </p:blipFill>
        <p:spPr>
          <a:xfrm>
            <a:off x="4669575" y="4341945"/>
            <a:ext cx="5505450" cy="1637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0623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F3E177-B5A5-4B20-ACB8-057D35A3B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总结与期望</a:t>
            </a:r>
            <a:b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</a:b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451E76C-3E00-452F-8A30-E0342E9E17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2190682"/>
          </a:xfrm>
        </p:spPr>
        <p:txBody>
          <a:bodyPr>
            <a:normAutofit/>
          </a:bodyPr>
          <a:lstStyle/>
          <a:p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梳理项目过程中遇到的困难和解决办法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总结现项目的不足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提出项目改进设想</a:t>
            </a:r>
          </a:p>
        </p:txBody>
      </p:sp>
    </p:spTree>
    <p:extLst>
      <p:ext uri="{BB962C8B-B14F-4D97-AF65-F5344CB8AC3E}">
        <p14:creationId xmlns:p14="http://schemas.microsoft.com/office/powerpoint/2010/main" val="39961504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2E76D30-61D6-414F-97F0-D097B0D29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困难及解决办法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8233DFA-9596-496F-9115-0AB11BE38889}"/>
              </a:ext>
            </a:extLst>
          </p:cNvPr>
          <p:cNvSpPr txBox="1"/>
          <p:nvPr/>
        </p:nvSpPr>
        <p:spPr>
          <a:xfrm>
            <a:off x="2057400" y="3022600"/>
            <a:ext cx="8255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</a:rPr>
              <a:t>问题</a:t>
            </a:r>
            <a:r>
              <a:rPr lang="zh-CN" altLang="en-US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</a:rPr>
              <a:t>：</a:t>
            </a:r>
            <a:r>
              <a:rPr lang="zh-CN" altLang="en-US" sz="2400">
                <a:latin typeface="仿宋" panose="02010609060101010101" pitchFamily="49" charset="-122"/>
                <a:ea typeface="仿宋" panose="02010609060101010101" pitchFamily="49" charset="-122"/>
              </a:rPr>
              <a:t>小车极其</a:t>
            </a:r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容易偏离轨道</a:t>
            </a:r>
            <a:endParaRPr lang="en-US" altLang="zh-CN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endParaRPr lang="en-US" altLang="zh-CN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</a:rPr>
              <a:t>解决：</a:t>
            </a:r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首先确定</a:t>
            </a:r>
            <a:r>
              <a:rPr lang="en-US" altLang="zh-CN" sz="2400" dirty="0">
                <a:latin typeface="仿宋" panose="02010609060101010101" pitchFamily="49" charset="-122"/>
                <a:ea typeface="仿宋" panose="02010609060101010101" pitchFamily="49" charset="-122"/>
              </a:rPr>
              <a:t>CNN</a:t>
            </a:r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算法得到的结果正确率很高，排除算法问题；发现是算法计算以及图像传输有一定的延迟，导致小车事实上处理了“过时”的图像，于是对小车加入停顿环节，给传输和算法以充足的时间</a:t>
            </a:r>
          </a:p>
        </p:txBody>
      </p:sp>
    </p:spTree>
    <p:extLst>
      <p:ext uri="{BB962C8B-B14F-4D97-AF65-F5344CB8AC3E}">
        <p14:creationId xmlns:p14="http://schemas.microsoft.com/office/powerpoint/2010/main" val="11606818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D4503C-4102-4957-812E-59E28ACEB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/>
          <a:lstStyle/>
          <a:p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项目规划</a:t>
            </a:r>
            <a:b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</a:b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5216215-9F9B-4225-AB01-60128741EA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26646" y="4150851"/>
            <a:ext cx="9135533" cy="1945149"/>
          </a:xfrm>
        </p:spPr>
        <p:txBody>
          <a:bodyPr>
            <a:normAutofit fontScale="70000" lnSpcReduction="20000"/>
          </a:bodyPr>
          <a:lstStyle/>
          <a:p>
            <a:r>
              <a:rPr lang="zh-CN" altLang="en-US" sz="3400" dirty="0">
                <a:latin typeface="仿宋" panose="02010609060101010101" pitchFamily="49" charset="-122"/>
                <a:ea typeface="仿宋" panose="02010609060101010101" pitchFamily="49" charset="-122"/>
              </a:rPr>
              <a:t>本项目为期一学期，</a:t>
            </a:r>
            <a:r>
              <a:rPr lang="zh-CN" altLang="zh-CN" sz="3400" dirty="0">
                <a:latin typeface="仿宋" panose="02010609060101010101" pitchFamily="49" charset="-122"/>
                <a:ea typeface="仿宋" panose="02010609060101010101" pitchFamily="49" charset="-122"/>
              </a:rPr>
              <a:t>以</a:t>
            </a:r>
            <a:r>
              <a:rPr lang="en-US" altLang="zh-CN" sz="3400" dirty="0">
                <a:latin typeface="仿宋" panose="02010609060101010101" pitchFamily="49" charset="-122"/>
                <a:ea typeface="仿宋" panose="02010609060101010101" pitchFamily="49" charset="-122"/>
              </a:rPr>
              <a:t>Arduino</a:t>
            </a:r>
            <a:r>
              <a:rPr lang="zh-CN" altLang="zh-CN" sz="3400" dirty="0">
                <a:latin typeface="仿宋" panose="02010609060101010101" pitchFamily="49" charset="-122"/>
                <a:ea typeface="仿宋" panose="02010609060101010101" pitchFamily="49" charset="-122"/>
              </a:rPr>
              <a:t>单片机为控制核心</a:t>
            </a:r>
            <a:endParaRPr lang="en-US" altLang="zh-CN" sz="3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zh-CN" sz="3400" dirty="0">
                <a:latin typeface="仿宋" panose="02010609060101010101" pitchFamily="49" charset="-122"/>
                <a:ea typeface="仿宋" panose="02010609060101010101" pitchFamily="49" charset="-122"/>
              </a:rPr>
              <a:t>一方面，利用超声波传感器，检测小车障碍物距离，进行自动避障</a:t>
            </a:r>
            <a:endParaRPr lang="en-US" altLang="zh-CN" sz="3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zh-CN" sz="3400" dirty="0">
                <a:latin typeface="仿宋" panose="02010609060101010101" pitchFamily="49" charset="-122"/>
                <a:ea typeface="仿宋" panose="02010609060101010101" pitchFamily="49" charset="-122"/>
              </a:rPr>
              <a:t>另一方面，使用深度学习算法，建立神经网络模型，实现智能识路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300132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2E76D30-61D6-414F-97F0-D097B0D29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困难及解决办法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8233DFA-9596-496F-9115-0AB11BE38889}"/>
              </a:ext>
            </a:extLst>
          </p:cNvPr>
          <p:cNvSpPr txBox="1"/>
          <p:nvPr/>
        </p:nvSpPr>
        <p:spPr>
          <a:xfrm>
            <a:off x="2057400" y="3022600"/>
            <a:ext cx="8255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</a:rPr>
              <a:t>问题：</a:t>
            </a:r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小车装上手机后左右转向有时失灵</a:t>
            </a:r>
            <a:endParaRPr lang="en-US" altLang="zh-CN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endParaRPr lang="en-US" altLang="zh-CN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</a:rPr>
              <a:t>解决：</a:t>
            </a:r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发现是由于手机使得小车重心过于靠前，压迫前方万向轮，使得万向轮在转向时被卡住。于是采取在小车后方负重改变重心以及向万向轮涂抹润滑油的办法，解决了问题</a:t>
            </a:r>
          </a:p>
        </p:txBody>
      </p:sp>
    </p:spTree>
    <p:extLst>
      <p:ext uri="{BB962C8B-B14F-4D97-AF65-F5344CB8AC3E}">
        <p14:creationId xmlns:p14="http://schemas.microsoft.com/office/powerpoint/2010/main" val="41510652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20930E3-AFE5-420B-8B56-96374D157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项目的不足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37866FF-10A6-4B3C-BED6-FC1BDDEF403C}"/>
              </a:ext>
            </a:extLst>
          </p:cNvPr>
          <p:cNvSpPr txBox="1"/>
          <p:nvPr/>
        </p:nvSpPr>
        <p:spPr>
          <a:xfrm>
            <a:off x="2747433" y="3014134"/>
            <a:ext cx="669713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小车寻路过程中有停顿，速度较慢</a:t>
            </a:r>
            <a:endParaRPr lang="en-US" altLang="zh-CN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小车依旧容易偏离道路</a:t>
            </a:r>
            <a:endParaRPr lang="en-US" altLang="zh-CN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利用</a:t>
            </a:r>
            <a:r>
              <a:rPr lang="en-US" altLang="zh-CN" sz="2400" dirty="0">
                <a:latin typeface="仿宋" panose="02010609060101010101" pitchFamily="49" charset="-122"/>
                <a:ea typeface="仿宋" panose="02010609060101010101" pitchFamily="49" charset="-122"/>
              </a:rPr>
              <a:t>WLAN</a:t>
            </a:r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进行视频传输，存在一定延迟</a:t>
            </a:r>
          </a:p>
        </p:txBody>
      </p:sp>
    </p:spTree>
    <p:extLst>
      <p:ext uri="{BB962C8B-B14F-4D97-AF65-F5344CB8AC3E}">
        <p14:creationId xmlns:p14="http://schemas.microsoft.com/office/powerpoint/2010/main" val="35288012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20930E3-AFE5-420B-8B56-96374D157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未来的期望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37866FF-10A6-4B3C-BED6-FC1BDDEF403C}"/>
              </a:ext>
            </a:extLst>
          </p:cNvPr>
          <p:cNvSpPr txBox="1"/>
          <p:nvPr/>
        </p:nvSpPr>
        <p:spPr>
          <a:xfrm>
            <a:off x="4102100" y="3124201"/>
            <a:ext cx="669713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减少或者消除小车的停顿</a:t>
            </a:r>
            <a:endParaRPr lang="en-US" altLang="zh-CN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添加小车识别路标路障等功能</a:t>
            </a:r>
            <a:endParaRPr lang="en-US" altLang="zh-CN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提高算法的稳健性</a:t>
            </a:r>
          </a:p>
        </p:txBody>
      </p:sp>
    </p:spTree>
    <p:extLst>
      <p:ext uri="{BB962C8B-B14F-4D97-AF65-F5344CB8AC3E}">
        <p14:creationId xmlns:p14="http://schemas.microsoft.com/office/powerpoint/2010/main" val="14628914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D6B0532-878C-483E-8555-BCF39F2B5DD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  谢谢！</a:t>
            </a:r>
          </a:p>
        </p:txBody>
      </p:sp>
    </p:spTree>
    <p:extLst>
      <p:ext uri="{BB962C8B-B14F-4D97-AF65-F5344CB8AC3E}">
        <p14:creationId xmlns:p14="http://schemas.microsoft.com/office/powerpoint/2010/main" val="18747338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C4D01AB-428C-43CE-B5DB-A87D94947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设计原理与方法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1C78358-6BC7-45FF-8D5D-35947C1BB5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2556932"/>
            <a:ext cx="8974666" cy="2870201"/>
          </a:xfrm>
        </p:spPr>
        <p:txBody>
          <a:bodyPr>
            <a:normAutofit fontScale="70000" lnSpcReduction="20000"/>
          </a:bodyPr>
          <a:lstStyle/>
          <a:p>
            <a:r>
              <a:rPr lang="zh-CN" altLang="zh-CN" sz="3400" b="1" dirty="0">
                <a:latin typeface="仿宋" panose="02010609060101010101" pitchFamily="49" charset="-122"/>
                <a:ea typeface="仿宋" panose="02010609060101010101" pitchFamily="49" charset="-122"/>
              </a:rPr>
              <a:t>基本移动</a:t>
            </a:r>
            <a:r>
              <a:rPr lang="zh-CN" altLang="zh-CN" sz="3400" dirty="0">
                <a:latin typeface="仿宋" panose="02010609060101010101" pitchFamily="49" charset="-122"/>
                <a:ea typeface="仿宋" panose="02010609060101010101" pitchFamily="49" charset="-122"/>
              </a:rPr>
              <a:t>：</a:t>
            </a:r>
          </a:p>
          <a:p>
            <a:r>
              <a:rPr lang="zh-CN" altLang="zh-CN" sz="3400" dirty="0">
                <a:latin typeface="仿宋" panose="02010609060101010101" pitchFamily="49" charset="-122"/>
                <a:ea typeface="仿宋" panose="02010609060101010101" pitchFamily="49" charset="-122"/>
              </a:rPr>
              <a:t>小车通过两个马达控制车轮转动，可以控制车轮速度，其中速度可以为负，表示倒车</a:t>
            </a:r>
            <a:endParaRPr lang="en-US" altLang="zh-CN" sz="3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endParaRPr lang="zh-CN" altLang="zh-CN" sz="3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zh-CN" sz="3400" b="1" dirty="0">
                <a:latin typeface="仿宋" panose="02010609060101010101" pitchFamily="49" charset="-122"/>
                <a:ea typeface="仿宋" panose="02010609060101010101" pitchFamily="49" charset="-122"/>
              </a:rPr>
              <a:t>简单避障</a:t>
            </a:r>
            <a:r>
              <a:rPr lang="zh-CN" altLang="zh-CN" sz="3400" dirty="0">
                <a:latin typeface="仿宋" panose="02010609060101010101" pitchFamily="49" charset="-122"/>
                <a:ea typeface="仿宋" panose="02010609060101010101" pitchFamily="49" charset="-122"/>
              </a:rPr>
              <a:t>：</a:t>
            </a:r>
          </a:p>
          <a:p>
            <a:r>
              <a:rPr lang="zh-CN" altLang="zh-CN" sz="3400" dirty="0">
                <a:latin typeface="仿宋" panose="02010609060101010101" pitchFamily="49" charset="-122"/>
                <a:ea typeface="仿宋" panose="02010609060101010101" pitchFamily="49" charset="-122"/>
              </a:rPr>
              <a:t>小车通过头部加装的超声波传感器进行距离探测，再通过单片机烧录的程序产生对应动作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654906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379103-19F7-4BF4-A399-A25D46DB5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设计原理与方法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B0CA442-7EAC-4DB2-95C2-9A94B5DA73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2" y="2523067"/>
            <a:ext cx="9601196" cy="3488268"/>
          </a:xfrm>
        </p:spPr>
        <p:txBody>
          <a:bodyPr>
            <a:normAutofit lnSpcReduction="10000"/>
          </a:bodyPr>
          <a:lstStyle/>
          <a:p>
            <a:r>
              <a:rPr lang="zh-CN" altLang="zh-CN" b="1" dirty="0">
                <a:latin typeface="仿宋" panose="02010609060101010101" pitchFamily="49" charset="-122"/>
                <a:ea typeface="仿宋" panose="02010609060101010101" pitchFamily="49" charset="-122"/>
              </a:rPr>
              <a:t>视频传输</a:t>
            </a:r>
            <a:r>
              <a:rPr lang="zh-CN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：</a:t>
            </a:r>
          </a:p>
          <a:p>
            <a:r>
              <a:rPr lang="zh-CN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小车通过头部加装的摄像头进行视频采集，通过特定软件实时传递至电脑端，实现视频传输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endParaRPr lang="zh-CN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zh-CN" b="1" dirty="0">
                <a:latin typeface="仿宋" panose="02010609060101010101" pitchFamily="49" charset="-122"/>
                <a:ea typeface="仿宋" panose="02010609060101010101" pitchFamily="49" charset="-122"/>
              </a:rPr>
              <a:t>智能识路</a:t>
            </a:r>
            <a:r>
              <a:rPr lang="zh-CN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：</a:t>
            </a:r>
          </a:p>
          <a:p>
            <a:r>
              <a:rPr lang="zh-CN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通过基于</a:t>
            </a:r>
            <a:r>
              <a:rPr lang="en-US" altLang="zh-CN" dirty="0" err="1">
                <a:latin typeface="仿宋" panose="02010609060101010101" pitchFamily="49" charset="-122"/>
                <a:ea typeface="仿宋" panose="02010609060101010101" pitchFamily="49" charset="-122"/>
              </a:rPr>
              <a:t>Sikit</a:t>
            </a: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-Learn</a:t>
            </a:r>
            <a:r>
              <a:rPr lang="zh-CN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以及</a:t>
            </a:r>
            <a:r>
              <a:rPr lang="en-US" altLang="zh-CN" dirty="0" err="1">
                <a:latin typeface="仿宋" panose="02010609060101010101" pitchFamily="49" charset="-122"/>
                <a:ea typeface="仿宋" panose="02010609060101010101" pitchFamily="49" charset="-122"/>
              </a:rPr>
              <a:t>TensorFlow</a:t>
            </a:r>
            <a:r>
              <a:rPr lang="zh-CN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建立的深度学习模型对视频中关键帧进行分类，判断小车下一步的状态，将结果通过蓝牙传输至单片机上，从而实现智能识路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479914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112D72-23E1-496A-A67B-3644AE72EF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前期准备</a:t>
            </a:r>
            <a:endParaRPr lang="zh-CN" altLang="en-US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F5C453CA-3A6F-4703-83A9-416AA7C44C6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06669965"/>
              </p:ext>
            </p:extLst>
          </p:nvPr>
        </p:nvGraphicFramePr>
        <p:xfrm>
          <a:off x="3091063" y="2501052"/>
          <a:ext cx="5875139" cy="367114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31795">
                  <a:extLst>
                    <a:ext uri="{9D8B030D-6E8A-4147-A177-3AD203B41FA5}">
                      <a16:colId xmlns:a16="http://schemas.microsoft.com/office/drawing/2014/main" val="135636493"/>
                    </a:ext>
                  </a:extLst>
                </a:gridCol>
                <a:gridCol w="681933">
                  <a:extLst>
                    <a:ext uri="{9D8B030D-6E8A-4147-A177-3AD203B41FA5}">
                      <a16:colId xmlns:a16="http://schemas.microsoft.com/office/drawing/2014/main" val="940082932"/>
                    </a:ext>
                  </a:extLst>
                </a:gridCol>
                <a:gridCol w="936360">
                  <a:extLst>
                    <a:ext uri="{9D8B030D-6E8A-4147-A177-3AD203B41FA5}">
                      <a16:colId xmlns:a16="http://schemas.microsoft.com/office/drawing/2014/main" val="38875816"/>
                    </a:ext>
                  </a:extLst>
                </a:gridCol>
                <a:gridCol w="491310">
                  <a:extLst>
                    <a:ext uri="{9D8B030D-6E8A-4147-A177-3AD203B41FA5}">
                      <a16:colId xmlns:a16="http://schemas.microsoft.com/office/drawing/2014/main" val="4176880858"/>
                    </a:ext>
                  </a:extLst>
                </a:gridCol>
                <a:gridCol w="386827">
                  <a:extLst>
                    <a:ext uri="{9D8B030D-6E8A-4147-A177-3AD203B41FA5}">
                      <a16:colId xmlns:a16="http://schemas.microsoft.com/office/drawing/2014/main" val="2584745730"/>
                    </a:ext>
                  </a:extLst>
                </a:gridCol>
                <a:gridCol w="205128">
                  <a:extLst>
                    <a:ext uri="{9D8B030D-6E8A-4147-A177-3AD203B41FA5}">
                      <a16:colId xmlns:a16="http://schemas.microsoft.com/office/drawing/2014/main" val="3531103654"/>
                    </a:ext>
                  </a:extLst>
                </a:gridCol>
                <a:gridCol w="331795">
                  <a:extLst>
                    <a:ext uri="{9D8B030D-6E8A-4147-A177-3AD203B41FA5}">
                      <a16:colId xmlns:a16="http://schemas.microsoft.com/office/drawing/2014/main" val="2938208847"/>
                    </a:ext>
                  </a:extLst>
                </a:gridCol>
                <a:gridCol w="949123">
                  <a:extLst>
                    <a:ext uri="{9D8B030D-6E8A-4147-A177-3AD203B41FA5}">
                      <a16:colId xmlns:a16="http://schemas.microsoft.com/office/drawing/2014/main" val="2856770898"/>
                    </a:ext>
                  </a:extLst>
                </a:gridCol>
                <a:gridCol w="684325">
                  <a:extLst>
                    <a:ext uri="{9D8B030D-6E8A-4147-A177-3AD203B41FA5}">
                      <a16:colId xmlns:a16="http://schemas.microsoft.com/office/drawing/2014/main" val="1989327114"/>
                    </a:ext>
                  </a:extLst>
                </a:gridCol>
                <a:gridCol w="544748">
                  <a:extLst>
                    <a:ext uri="{9D8B030D-6E8A-4147-A177-3AD203B41FA5}">
                      <a16:colId xmlns:a16="http://schemas.microsoft.com/office/drawing/2014/main" val="181831509"/>
                    </a:ext>
                  </a:extLst>
                </a:gridCol>
                <a:gridCol w="331795">
                  <a:extLst>
                    <a:ext uri="{9D8B030D-6E8A-4147-A177-3AD203B41FA5}">
                      <a16:colId xmlns:a16="http://schemas.microsoft.com/office/drawing/2014/main" val="4026078019"/>
                    </a:ext>
                  </a:extLst>
                </a:gridCol>
              </a:tblGrid>
              <a:tr h="218088">
                <a:tc gridSpan="1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0"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主体清单</a:t>
                      </a:r>
                      <a:endParaRPr lang="zh-CN" sz="1050" kern="100">
                        <a:effectLst/>
                        <a:latin typeface="仿宋" panose="02010609060101010101" pitchFamily="49" charset="-122"/>
                        <a:ea typeface="仿宋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1706280"/>
                  </a:ext>
                </a:extLst>
              </a:tr>
              <a:tr h="36348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00" kern="0"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序号</a:t>
                      </a:r>
                      <a:endParaRPr lang="zh-CN" sz="1050" kern="100">
                        <a:effectLst/>
                        <a:latin typeface="仿宋" panose="02010609060101010101" pitchFamily="49" charset="-122"/>
                        <a:ea typeface="仿宋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000" kern="0"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名称</a:t>
                      </a:r>
                      <a:endParaRPr lang="zh-CN" sz="1050" kern="100">
                        <a:effectLst/>
                        <a:latin typeface="仿宋" panose="02010609060101010101" pitchFamily="49" charset="-122"/>
                        <a:ea typeface="仿宋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00" kern="0"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规格</a:t>
                      </a:r>
                      <a:endParaRPr lang="zh-CN" sz="1050" kern="100">
                        <a:effectLst/>
                        <a:latin typeface="仿宋" panose="02010609060101010101" pitchFamily="49" charset="-122"/>
                        <a:ea typeface="仿宋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00" kern="0"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位号</a:t>
                      </a:r>
                      <a:endParaRPr lang="zh-CN" sz="1050" kern="100">
                        <a:effectLst/>
                        <a:latin typeface="仿宋" panose="02010609060101010101" pitchFamily="49" charset="-122"/>
                        <a:ea typeface="仿宋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00" kern="0"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用量</a:t>
                      </a:r>
                      <a:endParaRPr lang="zh-CN" sz="1050" kern="100">
                        <a:effectLst/>
                        <a:latin typeface="仿宋" panose="02010609060101010101" pitchFamily="49" charset="-122"/>
                        <a:ea typeface="仿宋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7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0"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　</a:t>
                      </a:r>
                      <a:endParaRPr lang="zh-CN" sz="1050" kern="100">
                        <a:effectLst/>
                        <a:latin typeface="仿宋" panose="02010609060101010101" pitchFamily="49" charset="-122"/>
                        <a:ea typeface="仿宋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00" kern="0"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序号</a:t>
                      </a:r>
                      <a:endParaRPr lang="zh-CN" sz="1050" kern="100">
                        <a:effectLst/>
                        <a:latin typeface="仿宋" panose="02010609060101010101" pitchFamily="49" charset="-122"/>
                        <a:ea typeface="仿宋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000" kern="0"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名称</a:t>
                      </a:r>
                      <a:endParaRPr lang="zh-CN" sz="1050" kern="100">
                        <a:effectLst/>
                        <a:latin typeface="仿宋" panose="02010609060101010101" pitchFamily="49" charset="-122"/>
                        <a:ea typeface="仿宋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00" kern="0"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规格</a:t>
                      </a:r>
                      <a:endParaRPr lang="zh-CN" sz="1050" kern="100">
                        <a:effectLst/>
                        <a:latin typeface="仿宋" panose="02010609060101010101" pitchFamily="49" charset="-122"/>
                        <a:ea typeface="仿宋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00" kern="0"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位号</a:t>
                      </a:r>
                      <a:endParaRPr lang="zh-CN" sz="1050" kern="100">
                        <a:effectLst/>
                        <a:latin typeface="仿宋" panose="02010609060101010101" pitchFamily="49" charset="-122"/>
                        <a:ea typeface="仿宋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00" kern="0"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用量</a:t>
                      </a:r>
                      <a:endParaRPr lang="zh-CN" sz="1050" kern="100">
                        <a:effectLst/>
                        <a:latin typeface="仿宋" panose="02010609060101010101" pitchFamily="49" charset="-122"/>
                        <a:ea typeface="仿宋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727038274"/>
                  </a:ext>
                </a:extLst>
              </a:tr>
              <a:tr h="36348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1</a:t>
                      </a:r>
                      <a:endParaRPr lang="zh-CN" sz="1050" kern="100">
                        <a:effectLst/>
                        <a:latin typeface="仿宋" panose="02010609060101010101" pitchFamily="49" charset="-122"/>
                        <a:ea typeface="仿宋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000" kern="0"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控制板</a:t>
                      </a:r>
                      <a:endParaRPr lang="zh-CN" sz="1050" kern="100">
                        <a:effectLst/>
                        <a:latin typeface="仿宋" panose="02010609060101010101" pitchFamily="49" charset="-122"/>
                        <a:ea typeface="仿宋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Arduino UNO R3</a:t>
                      </a:r>
                      <a:endParaRPr lang="zh-CN" sz="1050" kern="100">
                        <a:effectLst/>
                        <a:latin typeface="仿宋" panose="02010609060101010101" pitchFamily="49" charset="-122"/>
                        <a:ea typeface="仿宋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00" kern="0"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　</a:t>
                      </a:r>
                      <a:endParaRPr lang="zh-CN" sz="1050" kern="100">
                        <a:effectLst/>
                        <a:latin typeface="仿宋" panose="02010609060101010101" pitchFamily="49" charset="-122"/>
                        <a:ea typeface="仿宋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1</a:t>
                      </a:r>
                      <a:endParaRPr lang="zh-CN" sz="1050" kern="100">
                        <a:effectLst/>
                        <a:latin typeface="仿宋" panose="02010609060101010101" pitchFamily="49" charset="-122"/>
                        <a:ea typeface="仿宋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9</a:t>
                      </a:r>
                      <a:endParaRPr lang="zh-CN" sz="1050" kern="100">
                        <a:effectLst/>
                        <a:latin typeface="仿宋" panose="02010609060101010101" pitchFamily="49" charset="-122"/>
                        <a:ea typeface="仿宋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000" kern="0"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电机驱动模块</a:t>
                      </a:r>
                      <a:endParaRPr lang="zh-CN" sz="1050" kern="100">
                        <a:effectLst/>
                        <a:latin typeface="仿宋" panose="02010609060101010101" pitchFamily="49" charset="-122"/>
                        <a:ea typeface="仿宋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298</a:t>
                      </a:r>
                      <a:endParaRPr lang="zh-CN" sz="1050" kern="100">
                        <a:effectLst/>
                        <a:latin typeface="仿宋" panose="02010609060101010101" pitchFamily="49" charset="-122"/>
                        <a:ea typeface="仿宋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00" kern="0"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　</a:t>
                      </a:r>
                      <a:endParaRPr lang="zh-CN" sz="1050" kern="100">
                        <a:effectLst/>
                        <a:latin typeface="仿宋" panose="02010609060101010101" pitchFamily="49" charset="-122"/>
                        <a:ea typeface="仿宋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1</a:t>
                      </a:r>
                      <a:endParaRPr lang="zh-CN" sz="1050" kern="100">
                        <a:effectLst/>
                        <a:latin typeface="仿宋" panose="02010609060101010101" pitchFamily="49" charset="-122"/>
                        <a:ea typeface="仿宋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922980509"/>
                  </a:ext>
                </a:extLst>
              </a:tr>
              <a:tr h="72696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2</a:t>
                      </a:r>
                      <a:endParaRPr lang="zh-CN" sz="1050" kern="100">
                        <a:effectLst/>
                        <a:latin typeface="仿宋" panose="02010609060101010101" pitchFamily="49" charset="-122"/>
                        <a:ea typeface="仿宋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000" kern="0"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转接板</a:t>
                      </a:r>
                      <a:endParaRPr lang="zh-CN" sz="1050" kern="100">
                        <a:effectLst/>
                        <a:latin typeface="仿宋" panose="02010609060101010101" pitchFamily="49" charset="-122"/>
                        <a:ea typeface="仿宋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UNO</a:t>
                      </a:r>
                      <a:r>
                        <a:rPr lang="zh-CN" sz="1000" kern="0"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功能转接板</a:t>
                      </a:r>
                      <a:endParaRPr lang="zh-CN" sz="1050" kern="100">
                        <a:effectLst/>
                        <a:latin typeface="仿宋" panose="02010609060101010101" pitchFamily="49" charset="-122"/>
                        <a:ea typeface="仿宋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ZYV6</a:t>
                      </a:r>
                      <a:r>
                        <a:rPr lang="zh-CN" sz="1000" kern="0"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转接板</a:t>
                      </a:r>
                      <a:endParaRPr lang="zh-CN" sz="1050" kern="100">
                        <a:effectLst/>
                        <a:latin typeface="仿宋" panose="02010609060101010101" pitchFamily="49" charset="-122"/>
                        <a:ea typeface="仿宋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1</a:t>
                      </a:r>
                      <a:endParaRPr lang="zh-CN" sz="1050" kern="100">
                        <a:effectLst/>
                        <a:latin typeface="仿宋" panose="02010609060101010101" pitchFamily="49" charset="-122"/>
                        <a:ea typeface="仿宋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10</a:t>
                      </a:r>
                      <a:endParaRPr lang="zh-CN" sz="1050" kern="100">
                        <a:effectLst/>
                        <a:latin typeface="仿宋" panose="02010609060101010101" pitchFamily="49" charset="-122"/>
                        <a:ea typeface="仿宋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3MM</a:t>
                      </a:r>
                      <a:r>
                        <a:rPr lang="zh-CN" sz="1000" kern="0"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底盘</a:t>
                      </a:r>
                      <a:endParaRPr lang="zh-CN" sz="1050" kern="100">
                        <a:effectLst/>
                        <a:latin typeface="仿宋" panose="02010609060101010101" pitchFamily="49" charset="-122"/>
                        <a:ea typeface="仿宋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00" kern="0"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透明</a:t>
                      </a:r>
                      <a:r>
                        <a:rPr lang="en-US" sz="1000" kern="0"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2</a:t>
                      </a:r>
                      <a:r>
                        <a:rPr lang="zh-CN" sz="1000" kern="0"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驱</a:t>
                      </a:r>
                      <a:endParaRPr lang="zh-CN" sz="1050" kern="100">
                        <a:effectLst/>
                        <a:latin typeface="仿宋" panose="02010609060101010101" pitchFamily="49" charset="-122"/>
                        <a:ea typeface="仿宋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00" kern="0"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　</a:t>
                      </a:r>
                      <a:endParaRPr lang="zh-CN" sz="1050" kern="100">
                        <a:effectLst/>
                        <a:latin typeface="仿宋" panose="02010609060101010101" pitchFamily="49" charset="-122"/>
                        <a:ea typeface="仿宋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1</a:t>
                      </a:r>
                      <a:endParaRPr lang="zh-CN" sz="1050" kern="100">
                        <a:effectLst/>
                        <a:latin typeface="仿宋" panose="02010609060101010101" pitchFamily="49" charset="-122"/>
                        <a:ea typeface="仿宋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550856973"/>
                  </a:ext>
                </a:extLst>
              </a:tr>
              <a:tr h="54522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5</a:t>
                      </a:r>
                      <a:endParaRPr lang="zh-CN" sz="1050" kern="100">
                        <a:effectLst/>
                        <a:latin typeface="仿宋" panose="02010609060101010101" pitchFamily="49" charset="-122"/>
                        <a:ea typeface="仿宋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000" kern="0"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杜邦线</a:t>
                      </a:r>
                      <a:endParaRPr lang="zh-CN" sz="1050" kern="100">
                        <a:effectLst/>
                        <a:latin typeface="仿宋" panose="02010609060101010101" pitchFamily="49" charset="-122"/>
                        <a:ea typeface="仿宋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4P</a:t>
                      </a:r>
                      <a:r>
                        <a:rPr lang="zh-CN" sz="1000" kern="0"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母对母</a:t>
                      </a:r>
                      <a:r>
                        <a:rPr lang="en-US" sz="1000" kern="0"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20CM</a:t>
                      </a:r>
                      <a:endParaRPr lang="zh-CN" sz="1050" kern="100">
                        <a:effectLst/>
                        <a:latin typeface="仿宋" panose="02010609060101010101" pitchFamily="49" charset="-122"/>
                        <a:ea typeface="仿宋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4P</a:t>
                      </a:r>
                      <a:r>
                        <a:rPr lang="zh-CN" sz="1000" kern="0"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整条</a:t>
                      </a:r>
                      <a:endParaRPr lang="zh-CN" sz="1050" kern="100">
                        <a:effectLst/>
                        <a:latin typeface="仿宋" panose="02010609060101010101" pitchFamily="49" charset="-122"/>
                        <a:ea typeface="仿宋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1</a:t>
                      </a:r>
                      <a:endParaRPr lang="zh-CN" sz="1050" kern="100">
                        <a:effectLst/>
                        <a:latin typeface="仿宋" panose="02010609060101010101" pitchFamily="49" charset="-122"/>
                        <a:ea typeface="仿宋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11</a:t>
                      </a:r>
                      <a:endParaRPr lang="zh-CN" sz="1050" kern="100">
                        <a:effectLst/>
                        <a:latin typeface="仿宋" panose="02010609060101010101" pitchFamily="49" charset="-122"/>
                        <a:ea typeface="仿宋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000" kern="0"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电池盒转接板</a:t>
                      </a:r>
                      <a:endParaRPr lang="zh-CN" sz="1050" kern="100">
                        <a:effectLst/>
                        <a:latin typeface="仿宋" panose="02010609060101010101" pitchFamily="49" charset="-122"/>
                        <a:ea typeface="仿宋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00" kern="0"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亚克力材质</a:t>
                      </a:r>
                      <a:endParaRPr lang="zh-CN" sz="1050" kern="100">
                        <a:effectLst/>
                        <a:latin typeface="仿宋" panose="02010609060101010101" pitchFamily="49" charset="-122"/>
                        <a:ea typeface="仿宋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00" kern="0"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　</a:t>
                      </a:r>
                      <a:endParaRPr lang="zh-CN" sz="1050" kern="100">
                        <a:effectLst/>
                        <a:latin typeface="仿宋" panose="02010609060101010101" pitchFamily="49" charset="-122"/>
                        <a:ea typeface="仿宋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1</a:t>
                      </a:r>
                      <a:endParaRPr lang="zh-CN" sz="1050" kern="100">
                        <a:effectLst/>
                        <a:latin typeface="仿宋" panose="02010609060101010101" pitchFamily="49" charset="-122"/>
                        <a:ea typeface="仿宋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826613275"/>
                  </a:ext>
                </a:extLst>
              </a:tr>
              <a:tr h="54522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6</a:t>
                      </a:r>
                      <a:endParaRPr lang="zh-CN" sz="1050" kern="100">
                        <a:effectLst/>
                        <a:latin typeface="仿宋" panose="02010609060101010101" pitchFamily="49" charset="-122"/>
                        <a:ea typeface="仿宋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000" kern="0"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杜邦线</a:t>
                      </a:r>
                      <a:endParaRPr lang="zh-CN" sz="1050" kern="100">
                        <a:effectLst/>
                        <a:latin typeface="仿宋" panose="02010609060101010101" pitchFamily="49" charset="-122"/>
                        <a:ea typeface="仿宋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2P</a:t>
                      </a:r>
                      <a:r>
                        <a:rPr lang="zh-CN" sz="1000" kern="0"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公对母</a:t>
                      </a:r>
                      <a:r>
                        <a:rPr lang="en-US" sz="1000" kern="0"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20CM</a:t>
                      </a:r>
                      <a:endParaRPr lang="zh-CN" sz="1050" kern="100">
                        <a:effectLst/>
                        <a:latin typeface="仿宋" panose="02010609060101010101" pitchFamily="49" charset="-122"/>
                        <a:ea typeface="仿宋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00" kern="0"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单根的</a:t>
                      </a:r>
                      <a:endParaRPr lang="zh-CN" sz="1050" kern="100">
                        <a:effectLst/>
                        <a:latin typeface="仿宋" panose="02010609060101010101" pitchFamily="49" charset="-122"/>
                        <a:ea typeface="仿宋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1</a:t>
                      </a:r>
                      <a:endParaRPr lang="zh-CN" sz="1050" kern="100">
                        <a:effectLst/>
                        <a:latin typeface="仿宋" panose="02010609060101010101" pitchFamily="49" charset="-122"/>
                        <a:ea typeface="仿宋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12</a:t>
                      </a:r>
                      <a:endParaRPr lang="zh-CN" sz="1050" kern="100">
                        <a:effectLst/>
                        <a:latin typeface="仿宋" panose="02010609060101010101" pitchFamily="49" charset="-122"/>
                        <a:ea typeface="仿宋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USB</a:t>
                      </a:r>
                      <a:r>
                        <a:rPr lang="zh-CN" sz="1000" kern="0" dirty="0"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方头线</a:t>
                      </a:r>
                      <a:endParaRPr lang="zh-CN" sz="1050" kern="100" dirty="0">
                        <a:effectLst/>
                        <a:latin typeface="仿宋" panose="02010609060101010101" pitchFamily="49" charset="-122"/>
                        <a:ea typeface="仿宋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00" kern="0"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　</a:t>
                      </a:r>
                      <a:endParaRPr lang="zh-CN" sz="1050" kern="100">
                        <a:effectLst/>
                        <a:latin typeface="仿宋" panose="02010609060101010101" pitchFamily="49" charset="-122"/>
                        <a:ea typeface="仿宋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00" kern="0"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　</a:t>
                      </a:r>
                      <a:endParaRPr lang="zh-CN" sz="1050" kern="100">
                        <a:effectLst/>
                        <a:latin typeface="仿宋" panose="02010609060101010101" pitchFamily="49" charset="-122"/>
                        <a:ea typeface="仿宋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1</a:t>
                      </a:r>
                      <a:endParaRPr lang="zh-CN" sz="1050" kern="100">
                        <a:effectLst/>
                        <a:latin typeface="仿宋" panose="02010609060101010101" pitchFamily="49" charset="-122"/>
                        <a:ea typeface="仿宋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621825689"/>
                  </a:ext>
                </a:extLst>
              </a:tr>
              <a:tr h="54522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7</a:t>
                      </a:r>
                      <a:endParaRPr lang="zh-CN" sz="1050" kern="100">
                        <a:effectLst/>
                        <a:latin typeface="仿宋" panose="02010609060101010101" pitchFamily="49" charset="-122"/>
                        <a:ea typeface="仿宋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65MM</a:t>
                      </a:r>
                      <a:r>
                        <a:rPr lang="zh-CN" sz="1000" kern="0"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橡胶轮子</a:t>
                      </a:r>
                      <a:endParaRPr lang="zh-CN" sz="1050" kern="100">
                        <a:effectLst/>
                        <a:latin typeface="仿宋" panose="02010609060101010101" pitchFamily="49" charset="-122"/>
                        <a:ea typeface="仿宋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00" kern="0"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　</a:t>
                      </a:r>
                      <a:endParaRPr lang="zh-CN" sz="1050" kern="100">
                        <a:effectLst/>
                        <a:latin typeface="仿宋" panose="02010609060101010101" pitchFamily="49" charset="-122"/>
                        <a:ea typeface="仿宋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00" kern="0"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　</a:t>
                      </a:r>
                      <a:endParaRPr lang="zh-CN" sz="1050" kern="100">
                        <a:effectLst/>
                        <a:latin typeface="仿宋" panose="02010609060101010101" pitchFamily="49" charset="-122"/>
                        <a:ea typeface="仿宋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2</a:t>
                      </a:r>
                      <a:endParaRPr lang="zh-CN" sz="1050" kern="100">
                        <a:effectLst/>
                        <a:latin typeface="仿宋" panose="02010609060101010101" pitchFamily="49" charset="-122"/>
                        <a:ea typeface="仿宋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13</a:t>
                      </a:r>
                      <a:endParaRPr lang="zh-CN" sz="1050" kern="100">
                        <a:effectLst/>
                        <a:latin typeface="仿宋" panose="02010609060101010101" pitchFamily="49" charset="-122"/>
                        <a:ea typeface="仿宋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000" kern="0"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电机</a:t>
                      </a:r>
                      <a:r>
                        <a:rPr lang="en-US" sz="1000" kern="0"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 1:48</a:t>
                      </a:r>
                      <a:endParaRPr lang="zh-CN" sz="1050" kern="100">
                        <a:effectLst/>
                        <a:latin typeface="仿宋" panose="02010609060101010101" pitchFamily="49" charset="-122"/>
                        <a:ea typeface="仿宋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00" kern="0"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双轴直流减速电机</a:t>
                      </a:r>
                      <a:endParaRPr lang="zh-CN" sz="1050" kern="100">
                        <a:effectLst/>
                        <a:latin typeface="仿宋" panose="02010609060101010101" pitchFamily="49" charset="-122"/>
                        <a:ea typeface="仿宋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00" kern="0"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　</a:t>
                      </a:r>
                      <a:endParaRPr lang="zh-CN" sz="1050" kern="100">
                        <a:effectLst/>
                        <a:latin typeface="仿宋" panose="02010609060101010101" pitchFamily="49" charset="-122"/>
                        <a:ea typeface="仿宋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2</a:t>
                      </a:r>
                      <a:endParaRPr lang="zh-CN" sz="1050" kern="100" dirty="0">
                        <a:effectLst/>
                        <a:latin typeface="仿宋" panose="02010609060101010101" pitchFamily="49" charset="-122"/>
                        <a:ea typeface="仿宋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577459922"/>
                  </a:ext>
                </a:extLst>
              </a:tr>
              <a:tr h="36348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8</a:t>
                      </a:r>
                      <a:endParaRPr lang="zh-CN" sz="1050" kern="100">
                        <a:effectLst/>
                        <a:latin typeface="仿宋" panose="02010609060101010101" pitchFamily="49" charset="-122"/>
                        <a:ea typeface="仿宋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000" kern="0"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电机固定片</a:t>
                      </a:r>
                      <a:endParaRPr lang="zh-CN" sz="1050" kern="100">
                        <a:effectLst/>
                        <a:latin typeface="仿宋" panose="02010609060101010101" pitchFamily="49" charset="-122"/>
                        <a:ea typeface="仿宋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00" kern="0"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亚克力电机固定片</a:t>
                      </a:r>
                      <a:endParaRPr lang="zh-CN" sz="1050" kern="100">
                        <a:effectLst/>
                        <a:latin typeface="仿宋" panose="02010609060101010101" pitchFamily="49" charset="-122"/>
                        <a:ea typeface="仿宋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00" kern="0"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　</a:t>
                      </a:r>
                      <a:endParaRPr lang="zh-CN" sz="1050" kern="100">
                        <a:effectLst/>
                        <a:latin typeface="仿宋" panose="02010609060101010101" pitchFamily="49" charset="-122"/>
                        <a:ea typeface="仿宋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4</a:t>
                      </a:r>
                      <a:endParaRPr lang="zh-CN" sz="1050" kern="100">
                        <a:effectLst/>
                        <a:latin typeface="仿宋" panose="02010609060101010101" pitchFamily="49" charset="-122"/>
                        <a:ea typeface="仿宋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14</a:t>
                      </a:r>
                      <a:endParaRPr lang="zh-CN" sz="1050" kern="100">
                        <a:effectLst/>
                        <a:latin typeface="仿宋" panose="02010609060101010101" pitchFamily="49" charset="-122"/>
                        <a:ea typeface="仿宋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6</a:t>
                      </a:r>
                      <a:r>
                        <a:rPr lang="zh-CN" sz="1000" kern="0"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节电池盒</a:t>
                      </a:r>
                      <a:endParaRPr lang="zh-CN" sz="1050" kern="100">
                        <a:effectLst/>
                        <a:latin typeface="仿宋" panose="02010609060101010101" pitchFamily="49" charset="-122"/>
                        <a:ea typeface="仿宋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00" kern="0"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　</a:t>
                      </a:r>
                      <a:endParaRPr lang="zh-CN" sz="1050" kern="100">
                        <a:effectLst/>
                        <a:latin typeface="仿宋" panose="02010609060101010101" pitchFamily="49" charset="-122"/>
                        <a:ea typeface="仿宋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00" kern="0"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　</a:t>
                      </a:r>
                      <a:endParaRPr lang="zh-CN" sz="1050" kern="100">
                        <a:effectLst/>
                        <a:latin typeface="仿宋" panose="02010609060101010101" pitchFamily="49" charset="-122"/>
                        <a:ea typeface="仿宋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1</a:t>
                      </a:r>
                      <a:endParaRPr lang="zh-CN" sz="1050" kern="100" dirty="0">
                        <a:effectLst/>
                        <a:latin typeface="仿宋" panose="02010609060101010101" pitchFamily="49" charset="-122"/>
                        <a:ea typeface="仿宋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747144159"/>
                  </a:ext>
                </a:extLst>
              </a:tr>
            </a:tbl>
          </a:graphicData>
        </a:graphic>
      </p:graphicFrame>
      <p:sp>
        <p:nvSpPr>
          <p:cNvPr id="6" name="Rectangle 1">
            <a:extLst>
              <a:ext uri="{FF2B5EF4-FFF2-40B4-BE49-F238E27FC236}">
                <a16:creationId xmlns:a16="http://schemas.microsoft.com/office/drawing/2014/main" id="{770CAD16-E8E3-4F11-88A5-2B70B3A6A7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96933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54885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内容占位符 3">
            <a:extLst>
              <a:ext uri="{FF2B5EF4-FFF2-40B4-BE49-F238E27FC236}">
                <a16:creationId xmlns:a16="http://schemas.microsoft.com/office/drawing/2014/main" id="{DA79F278-E64A-4AD9-915F-2F85501B44A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70716861"/>
              </p:ext>
            </p:extLst>
          </p:nvPr>
        </p:nvGraphicFramePr>
        <p:xfrm>
          <a:off x="2806699" y="1171787"/>
          <a:ext cx="8470900" cy="43891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235450">
                  <a:extLst>
                    <a:ext uri="{9D8B030D-6E8A-4147-A177-3AD203B41FA5}">
                      <a16:colId xmlns:a16="http://schemas.microsoft.com/office/drawing/2014/main" val="3319175902"/>
                    </a:ext>
                  </a:extLst>
                </a:gridCol>
                <a:gridCol w="4235450">
                  <a:extLst>
                    <a:ext uri="{9D8B030D-6E8A-4147-A177-3AD203B41FA5}">
                      <a16:colId xmlns:a16="http://schemas.microsoft.com/office/drawing/2014/main" val="3644761244"/>
                    </a:ext>
                  </a:extLst>
                </a:gridCol>
              </a:tblGrid>
              <a:tr h="11006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阶段</a:t>
                      </a:r>
                      <a:endParaRPr lang="zh-CN" sz="1800" kern="100" dirty="0">
                        <a:effectLst/>
                        <a:latin typeface="仿宋" panose="02010609060101010101" pitchFamily="49" charset="-122"/>
                        <a:ea typeface="仿宋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任务</a:t>
                      </a:r>
                      <a:endParaRPr lang="zh-CN" sz="1800" kern="100" dirty="0">
                        <a:effectLst/>
                        <a:latin typeface="仿宋" panose="02010609060101010101" pitchFamily="49" charset="-122"/>
                        <a:ea typeface="仿宋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9225598"/>
                  </a:ext>
                </a:extLst>
              </a:tr>
              <a:tr h="225762">
                <a:tc row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第一阶段：随机行走</a:t>
                      </a:r>
                      <a:endParaRPr lang="zh-CN" sz="1800" kern="100" dirty="0">
                        <a:effectLst/>
                        <a:latin typeface="仿宋" panose="02010609060101010101" pitchFamily="49" charset="-122"/>
                        <a:ea typeface="仿宋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硬件组装</a:t>
                      </a:r>
                      <a:endParaRPr lang="zh-CN" sz="1800" kern="100" dirty="0">
                        <a:effectLst/>
                        <a:latin typeface="仿宋" panose="02010609060101010101" pitchFamily="49" charset="-122"/>
                        <a:ea typeface="仿宋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83882000"/>
                  </a:ext>
                </a:extLst>
              </a:tr>
              <a:tr h="22576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熟悉</a:t>
                      </a:r>
                      <a:r>
                        <a:rPr lang="en-US" sz="1800" kern="100" dirty="0"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IDE</a:t>
                      </a:r>
                      <a:endParaRPr lang="zh-CN" sz="1800" kern="100" dirty="0">
                        <a:effectLst/>
                        <a:latin typeface="仿宋" panose="02010609060101010101" pitchFamily="49" charset="-122"/>
                        <a:ea typeface="仿宋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13118232"/>
                  </a:ext>
                </a:extLst>
              </a:tr>
              <a:tr h="16649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烧录程序，控制避障</a:t>
                      </a:r>
                      <a:endParaRPr lang="zh-CN" sz="1800" kern="100" dirty="0">
                        <a:effectLst/>
                        <a:latin typeface="仿宋" panose="02010609060101010101" pitchFamily="49" charset="-122"/>
                        <a:ea typeface="仿宋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03339682"/>
                  </a:ext>
                </a:extLst>
              </a:tr>
              <a:tr h="225762">
                <a:tc rowSpan="5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第二阶段：传感避障</a:t>
                      </a:r>
                      <a:endParaRPr lang="zh-CN" sz="1800" kern="100" dirty="0">
                        <a:effectLst/>
                        <a:latin typeface="仿宋" panose="02010609060101010101" pitchFamily="49" charset="-122"/>
                        <a:ea typeface="仿宋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蓝牙串口的安装</a:t>
                      </a:r>
                      <a:endParaRPr lang="zh-CN" sz="1800" kern="100" dirty="0">
                        <a:effectLst/>
                        <a:latin typeface="仿宋" panose="02010609060101010101" pitchFamily="49" charset="-122"/>
                        <a:ea typeface="仿宋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17771763"/>
                  </a:ext>
                </a:extLst>
              </a:tr>
              <a:tr h="22576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实现手机端利用蓝牙发送讯号控制小车</a:t>
                      </a:r>
                      <a:endParaRPr lang="zh-CN" sz="1800" kern="100" dirty="0">
                        <a:effectLst/>
                        <a:latin typeface="仿宋" panose="02010609060101010101" pitchFamily="49" charset="-122"/>
                        <a:ea typeface="仿宋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69206142"/>
                  </a:ext>
                </a:extLst>
              </a:tr>
              <a:tr h="22576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完成</a:t>
                      </a:r>
                      <a:r>
                        <a:rPr lang="en-US" sz="1800" kern="100" dirty="0"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PC</a:t>
                      </a:r>
                      <a:r>
                        <a:rPr lang="zh-CN" sz="1800" kern="100" dirty="0"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端视频讯号的传递（</a:t>
                      </a:r>
                      <a:r>
                        <a:rPr lang="en-US" sz="1800" kern="100" dirty="0" err="1"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DroidCamApp</a:t>
                      </a:r>
                      <a:r>
                        <a:rPr lang="zh-CN" sz="1800" kern="100" dirty="0"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）</a:t>
                      </a:r>
                      <a:endParaRPr lang="zh-CN" sz="1800" kern="100" dirty="0">
                        <a:effectLst/>
                        <a:latin typeface="仿宋" panose="02010609060101010101" pitchFamily="49" charset="-122"/>
                        <a:ea typeface="仿宋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45560519"/>
                  </a:ext>
                </a:extLst>
              </a:tr>
              <a:tr h="22576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学习利用</a:t>
                      </a:r>
                      <a:r>
                        <a:rPr lang="en-US" sz="1800" kern="100" dirty="0"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python</a:t>
                      </a:r>
                      <a:r>
                        <a:rPr lang="zh-CN" sz="1800" kern="100" dirty="0"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处理图片、视频</a:t>
                      </a:r>
                      <a:endParaRPr lang="zh-CN" sz="1800" kern="100" dirty="0">
                        <a:effectLst/>
                        <a:latin typeface="仿宋" panose="02010609060101010101" pitchFamily="49" charset="-122"/>
                        <a:ea typeface="仿宋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50707314"/>
                  </a:ext>
                </a:extLst>
              </a:tr>
              <a:tr h="451523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实现并对比一些简单的计算图片相似度算法，为下一阶段提供思路</a:t>
                      </a:r>
                      <a:endParaRPr lang="zh-CN" sz="1800" kern="100" dirty="0">
                        <a:effectLst/>
                        <a:latin typeface="仿宋" panose="02010609060101010101" pitchFamily="49" charset="-122"/>
                        <a:ea typeface="仿宋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53299994"/>
                  </a:ext>
                </a:extLst>
              </a:tr>
              <a:tr h="225762">
                <a:tc rowSpan="6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第三阶段：深度学习识路</a:t>
                      </a:r>
                      <a:endParaRPr lang="zh-CN" sz="1800" kern="100" dirty="0">
                        <a:effectLst/>
                        <a:latin typeface="仿宋" panose="02010609060101010101" pitchFamily="49" charset="-122"/>
                        <a:ea typeface="仿宋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定义寻路具体问题</a:t>
                      </a:r>
                      <a:endParaRPr lang="zh-CN" sz="1800" kern="100" dirty="0">
                        <a:effectLst/>
                        <a:latin typeface="仿宋" panose="02010609060101010101" pitchFamily="49" charset="-122"/>
                        <a:ea typeface="仿宋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84843801"/>
                  </a:ext>
                </a:extLst>
              </a:tr>
              <a:tr h="22576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收集训练、测试集</a:t>
                      </a:r>
                      <a:endParaRPr lang="zh-CN" sz="1800" kern="100" dirty="0">
                        <a:effectLst/>
                        <a:latin typeface="仿宋" panose="02010609060101010101" pitchFamily="49" charset="-122"/>
                        <a:ea typeface="仿宋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88429372"/>
                  </a:ext>
                </a:extLst>
              </a:tr>
              <a:tr h="22576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用视频图片处理算法处理训练集</a:t>
                      </a:r>
                      <a:endParaRPr lang="zh-CN" sz="1800" kern="100" dirty="0">
                        <a:effectLst/>
                        <a:latin typeface="仿宋" panose="02010609060101010101" pitchFamily="49" charset="-122"/>
                        <a:ea typeface="仿宋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96374613"/>
                  </a:ext>
                </a:extLst>
              </a:tr>
              <a:tr h="22576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利用测试集测试不同深度学习算法</a:t>
                      </a:r>
                      <a:endParaRPr lang="zh-CN" sz="1800" kern="100" dirty="0">
                        <a:effectLst/>
                        <a:latin typeface="仿宋" panose="02010609060101010101" pitchFamily="49" charset="-122"/>
                        <a:ea typeface="仿宋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4221963"/>
                  </a:ext>
                </a:extLst>
              </a:tr>
              <a:tr h="22576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选定算法，利用蓝牙传回小车</a:t>
                      </a:r>
                      <a:endParaRPr lang="zh-CN" sz="1800" kern="100" dirty="0">
                        <a:effectLst/>
                        <a:latin typeface="仿宋" panose="02010609060101010101" pitchFamily="49" charset="-122"/>
                        <a:ea typeface="仿宋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30833538"/>
                  </a:ext>
                </a:extLst>
              </a:tr>
              <a:tr h="22576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修改</a:t>
                      </a:r>
                      <a:r>
                        <a:rPr lang="en-US" sz="1800" kern="100" dirty="0" err="1"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arduino</a:t>
                      </a:r>
                      <a:r>
                        <a:rPr lang="zh-CN" sz="1800" kern="100" dirty="0"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程序，直到实际测试满意</a:t>
                      </a:r>
                      <a:endParaRPr lang="zh-CN" sz="1800" kern="100" dirty="0">
                        <a:effectLst/>
                        <a:latin typeface="仿宋" panose="02010609060101010101" pitchFamily="49" charset="-122"/>
                        <a:ea typeface="仿宋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50233728"/>
                  </a:ext>
                </a:extLst>
              </a:tr>
            </a:tbl>
          </a:graphicData>
        </a:graphic>
      </p:graphicFrame>
      <p:sp>
        <p:nvSpPr>
          <p:cNvPr id="3" name="文本框 2">
            <a:extLst>
              <a:ext uri="{FF2B5EF4-FFF2-40B4-BE49-F238E27FC236}">
                <a16:creationId xmlns:a16="http://schemas.microsoft.com/office/drawing/2014/main" id="{DB04134E-D58C-4807-88BC-F4ACF8796D99}"/>
              </a:ext>
            </a:extLst>
          </p:cNvPr>
          <p:cNvSpPr txBox="1"/>
          <p:nvPr/>
        </p:nvSpPr>
        <p:spPr>
          <a:xfrm>
            <a:off x="1246426" y="2108200"/>
            <a:ext cx="861774" cy="361526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zh-CN" sz="4400" dirty="0">
                <a:latin typeface="仿宋" panose="02010609060101010101" pitchFamily="49" charset="-122"/>
                <a:ea typeface="仿宋" panose="02010609060101010101" pitchFamily="49" charset="-122"/>
              </a:rPr>
              <a:t>任务分解</a:t>
            </a:r>
            <a:endParaRPr lang="zh-CN" altLang="en-US" sz="4400" dirty="0"/>
          </a:p>
        </p:txBody>
      </p:sp>
    </p:spTree>
    <p:extLst>
      <p:ext uri="{BB962C8B-B14F-4D97-AF65-F5344CB8AC3E}">
        <p14:creationId xmlns:p14="http://schemas.microsoft.com/office/powerpoint/2010/main" val="13333726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ABD724-3EAD-48AE-9742-C6D9D8462C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组内分工</a:t>
            </a:r>
            <a:b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</a:b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49E5464-6F06-49C4-84FB-88F206C206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仅列出第三阶段的人员分工</a:t>
            </a:r>
          </a:p>
        </p:txBody>
      </p:sp>
    </p:spTree>
    <p:extLst>
      <p:ext uri="{BB962C8B-B14F-4D97-AF65-F5344CB8AC3E}">
        <p14:creationId xmlns:p14="http://schemas.microsoft.com/office/powerpoint/2010/main" val="22864930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10DBBD9F-D16F-406D-B4FE-C1B5B47DC7C2}"/>
              </a:ext>
            </a:extLst>
          </p:cNvPr>
          <p:cNvSpPr/>
          <p:nvPr/>
        </p:nvSpPr>
        <p:spPr>
          <a:xfrm>
            <a:off x="3759200" y="1028343"/>
            <a:ext cx="6096000" cy="4801314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lvl="0" indent="-342900" algn="just">
              <a:spcAft>
                <a:spcPts val="0"/>
              </a:spcAft>
              <a:buFont typeface="Wingdings" panose="05000000000000000000" pitchFamily="2" charset="2"/>
              <a:buChar char=""/>
            </a:pPr>
            <a:r>
              <a:rPr lang="zh-CN" altLang="zh-CN" kern="100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赵元培：探讨最终实现形式</a:t>
            </a:r>
          </a:p>
          <a:p>
            <a:pPr marL="1066800" indent="266700" algn="just">
              <a:spcAft>
                <a:spcPts val="0"/>
              </a:spcAft>
            </a:pPr>
            <a:r>
              <a:rPr lang="zh-CN" altLang="zh-CN" kern="100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视频预处理</a:t>
            </a:r>
          </a:p>
          <a:p>
            <a:pPr marL="1066800" indent="266700" algn="just">
              <a:spcAft>
                <a:spcPts val="0"/>
              </a:spcAft>
            </a:pPr>
            <a:r>
              <a:rPr lang="zh-CN" altLang="zh-CN" kern="100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探究深度学习算法（</a:t>
            </a:r>
            <a:r>
              <a:rPr lang="en-US" altLang="zh-CN" kern="100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RNN</a:t>
            </a:r>
            <a:r>
              <a:rPr lang="zh-CN" altLang="zh-CN" kern="100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）</a:t>
            </a:r>
          </a:p>
          <a:p>
            <a:pPr marL="1066800" indent="266700" algn="just">
              <a:spcAft>
                <a:spcPts val="0"/>
              </a:spcAft>
            </a:pPr>
            <a:r>
              <a:rPr lang="zh-CN" altLang="zh-CN" kern="100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深度学习代码具体实现</a:t>
            </a:r>
          </a:p>
          <a:p>
            <a:pPr marL="1066800" indent="266700" algn="just">
              <a:spcAft>
                <a:spcPts val="0"/>
              </a:spcAft>
            </a:pPr>
            <a:r>
              <a:rPr lang="en-US" altLang="zh-CN" kern="100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Arduino</a:t>
            </a:r>
            <a:r>
              <a:rPr lang="zh-CN" altLang="zh-CN" kern="100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代码具体实现</a:t>
            </a:r>
          </a:p>
          <a:p>
            <a:pPr marL="1066800" indent="266700" algn="just">
              <a:spcAft>
                <a:spcPts val="0"/>
              </a:spcAft>
            </a:pPr>
            <a:r>
              <a:rPr lang="zh-CN" altLang="zh-CN" kern="100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蓝牙重定位</a:t>
            </a:r>
          </a:p>
          <a:p>
            <a:pPr marL="1066800" indent="266700" algn="just">
              <a:spcAft>
                <a:spcPts val="0"/>
              </a:spcAft>
            </a:pPr>
            <a:r>
              <a:rPr lang="en-US" altLang="zh-CN" kern="100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 </a:t>
            </a:r>
            <a:endParaRPr lang="zh-CN" altLang="zh-CN" kern="100" dirty="0">
              <a:latin typeface="仿宋" panose="02010609060101010101" pitchFamily="49" charset="-122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marL="342900" lvl="0" indent="-342900" algn="just">
              <a:spcAft>
                <a:spcPts val="0"/>
              </a:spcAft>
              <a:buFont typeface="Wingdings" panose="05000000000000000000" pitchFamily="2" charset="2"/>
              <a:buChar char=""/>
            </a:pPr>
            <a:r>
              <a:rPr lang="zh-CN" altLang="zh-CN" kern="100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胡景文：探讨最终实现形式</a:t>
            </a:r>
          </a:p>
          <a:p>
            <a:pPr marL="1066800" indent="266700" algn="just">
              <a:spcAft>
                <a:spcPts val="0"/>
              </a:spcAft>
            </a:pPr>
            <a:r>
              <a:rPr lang="zh-CN" altLang="zh-CN" kern="100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收集数据集</a:t>
            </a:r>
          </a:p>
          <a:p>
            <a:pPr marL="1066800" indent="266700" algn="just">
              <a:spcAft>
                <a:spcPts val="0"/>
              </a:spcAft>
            </a:pPr>
            <a:r>
              <a:rPr lang="zh-CN" altLang="zh-CN" kern="100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探究深度学习算法（</a:t>
            </a:r>
            <a:r>
              <a:rPr lang="en-US" altLang="zh-CN" kern="100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CNN</a:t>
            </a:r>
            <a:r>
              <a:rPr lang="zh-CN" altLang="zh-CN" kern="100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）</a:t>
            </a:r>
          </a:p>
          <a:p>
            <a:pPr marL="1066800" indent="266700" algn="just">
              <a:spcAft>
                <a:spcPts val="0"/>
              </a:spcAft>
            </a:pPr>
            <a:r>
              <a:rPr lang="zh-CN" altLang="zh-CN" kern="100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测试实际情况，修改算法</a:t>
            </a:r>
          </a:p>
          <a:p>
            <a:pPr marL="1066800" indent="266700" algn="just">
              <a:spcAft>
                <a:spcPts val="0"/>
              </a:spcAft>
            </a:pPr>
            <a:r>
              <a:rPr lang="en-US" altLang="zh-CN" kern="100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 </a:t>
            </a:r>
            <a:endParaRPr lang="zh-CN" altLang="zh-CN" kern="100" dirty="0">
              <a:latin typeface="仿宋" panose="02010609060101010101" pitchFamily="49" charset="-122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marL="342900" lvl="0" indent="-342900" algn="just">
              <a:spcAft>
                <a:spcPts val="0"/>
              </a:spcAft>
              <a:buFont typeface="Wingdings" panose="05000000000000000000" pitchFamily="2" charset="2"/>
              <a:buChar char=""/>
            </a:pPr>
            <a:r>
              <a:rPr lang="zh-CN" altLang="zh-CN" kern="100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杨文清：探讨最终实现形式</a:t>
            </a:r>
          </a:p>
          <a:p>
            <a:pPr marL="1066800" indent="266700" algn="just">
              <a:spcAft>
                <a:spcPts val="0"/>
              </a:spcAft>
            </a:pPr>
            <a:r>
              <a:rPr lang="zh-CN" altLang="zh-CN" kern="100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收集数据集</a:t>
            </a:r>
          </a:p>
          <a:p>
            <a:pPr marL="1066800" indent="266700" algn="just">
              <a:spcAft>
                <a:spcPts val="0"/>
              </a:spcAft>
            </a:pPr>
            <a:r>
              <a:rPr lang="zh-CN" altLang="zh-CN" kern="100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探究深度学习算法（</a:t>
            </a:r>
            <a:r>
              <a:rPr lang="en-US" altLang="zh-CN" kern="100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DNN</a:t>
            </a:r>
            <a:r>
              <a:rPr lang="zh-CN" altLang="zh-CN" kern="100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）</a:t>
            </a:r>
          </a:p>
          <a:p>
            <a:pPr marL="1066800" algn="just">
              <a:spcAft>
                <a:spcPts val="0"/>
              </a:spcAft>
            </a:pPr>
            <a:r>
              <a:rPr lang="en-US" altLang="zh-CN" kern="100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  </a:t>
            </a:r>
            <a:r>
              <a:rPr lang="zh-CN" altLang="zh-CN" kern="100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图像识别算法调研</a:t>
            </a:r>
          </a:p>
          <a:p>
            <a:pPr marL="1066800" indent="266700" algn="just">
              <a:spcAft>
                <a:spcPts val="0"/>
              </a:spcAft>
            </a:pPr>
            <a:r>
              <a:rPr lang="zh-CN" altLang="zh-CN" kern="100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测试实际情况，修改算法</a:t>
            </a:r>
          </a:p>
        </p:txBody>
      </p:sp>
    </p:spTree>
    <p:extLst>
      <p:ext uri="{BB962C8B-B14F-4D97-AF65-F5344CB8AC3E}">
        <p14:creationId xmlns:p14="http://schemas.microsoft.com/office/powerpoint/2010/main" val="222011797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环保">
  <a:themeElements>
    <a:clrScheme name="环保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环保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环保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273</TotalTime>
  <Words>1408</Words>
  <Application>Microsoft Office PowerPoint</Application>
  <PresentationFormat>宽屏</PresentationFormat>
  <Paragraphs>372</Paragraphs>
  <Slides>33</Slides>
  <Notes>8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33</vt:i4>
      </vt:variant>
    </vt:vector>
  </HeadingPairs>
  <TitlesOfParts>
    <vt:vector size="42" baseType="lpstr">
      <vt:lpstr>microsoft yahei</vt:lpstr>
      <vt:lpstr>等线</vt:lpstr>
      <vt:lpstr>方正舒体</vt:lpstr>
      <vt:lpstr>仿宋</vt:lpstr>
      <vt:lpstr>Arial</vt:lpstr>
      <vt:lpstr>Garamond</vt:lpstr>
      <vt:lpstr>Times New Roman</vt:lpstr>
      <vt:lpstr>Wingdings</vt:lpstr>
      <vt:lpstr>环保</vt:lpstr>
      <vt:lpstr>人工智能小车</vt:lpstr>
      <vt:lpstr>PowerPoint 演示文稿</vt:lpstr>
      <vt:lpstr>项目规划 </vt:lpstr>
      <vt:lpstr>设计原理与方法</vt:lpstr>
      <vt:lpstr>设计原理与方法</vt:lpstr>
      <vt:lpstr>前期准备</vt:lpstr>
      <vt:lpstr>PowerPoint 演示文稿</vt:lpstr>
      <vt:lpstr>组内分工 </vt:lpstr>
      <vt:lpstr>PowerPoint 演示文稿</vt:lpstr>
      <vt:lpstr>视频展示 </vt:lpstr>
      <vt:lpstr>功能：追踪物体 </vt:lpstr>
      <vt:lpstr>PowerPoint 演示文稿</vt:lpstr>
      <vt:lpstr>PowerPoint 演示文稿</vt:lpstr>
      <vt:lpstr>PowerPoint 演示文稿</vt:lpstr>
      <vt:lpstr>PowerPoint 演示文稿</vt:lpstr>
      <vt:lpstr>PC端部分代码及结果</vt:lpstr>
      <vt:lpstr>功能：智能寻路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CNN代码细节及结果</vt:lpstr>
      <vt:lpstr>CNN代码细节及结果</vt:lpstr>
      <vt:lpstr>CNN代码细节及结果</vt:lpstr>
      <vt:lpstr>采集训练集与测试集</vt:lpstr>
      <vt:lpstr>CNN预测结果</vt:lpstr>
      <vt:lpstr>总结与期望 </vt:lpstr>
      <vt:lpstr>困难及解决办法</vt:lpstr>
      <vt:lpstr>困难及解决办法</vt:lpstr>
      <vt:lpstr>项目的不足</vt:lpstr>
      <vt:lpstr>未来的期望</vt:lpstr>
      <vt:lpstr>  谢谢！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yuanpei_z@163.com</dc:creator>
  <cp:lastModifiedBy>yuanpei_z@163.com</cp:lastModifiedBy>
  <cp:revision>52</cp:revision>
  <dcterms:created xsi:type="dcterms:W3CDTF">2017-12-24T18:01:47Z</dcterms:created>
  <dcterms:modified xsi:type="dcterms:W3CDTF">2017-12-25T01:44:57Z</dcterms:modified>
</cp:coreProperties>
</file>